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546" r:id="rId3"/>
    <p:sldId id="568" r:id="rId4"/>
    <p:sldId id="552" r:id="rId5"/>
    <p:sldId id="570" r:id="rId6"/>
    <p:sldId id="554" r:id="rId7"/>
    <p:sldId id="533" r:id="rId8"/>
    <p:sldId id="574" r:id="rId9"/>
    <p:sldId id="571" r:id="rId10"/>
    <p:sldId id="522" r:id="rId11"/>
    <p:sldId id="572" r:id="rId12"/>
    <p:sldId id="413" r:id="rId13"/>
    <p:sldId id="273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默认节" id="{48547EFC-E74A-174D-BA66-B5BEAE93AD9A}">
          <p14:sldIdLst>
            <p14:sldId id="256"/>
            <p14:sldId id="546"/>
            <p14:sldId id="568"/>
            <p14:sldId id="552"/>
            <p14:sldId id="570"/>
            <p14:sldId id="554"/>
            <p14:sldId id="533"/>
            <p14:sldId id="574"/>
            <p14:sldId id="571"/>
            <p14:sldId id="522"/>
            <p14:sldId id="572"/>
            <p14:sldId id="413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A7F9"/>
    <a:srgbClr val="24B886"/>
    <a:srgbClr val="FFFFFF"/>
    <a:srgbClr val="5BBA87"/>
    <a:srgbClr val="32373A"/>
    <a:srgbClr val="5BB986"/>
    <a:srgbClr val="5DC2AE"/>
    <a:srgbClr val="F7BE45"/>
    <a:srgbClr val="52A7FA"/>
    <a:srgbClr val="47B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1"/>
    <p:restoredTop sz="84525" autoAdjust="0"/>
  </p:normalViewPr>
  <p:slideViewPr>
    <p:cSldViewPr snapToGrid="0" snapToObjects="1" showGuides="1">
      <p:cViewPr varScale="1">
        <p:scale>
          <a:sx n="49" d="100"/>
          <a:sy n="49" d="100"/>
        </p:scale>
        <p:origin x="7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29728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861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场景一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急救车还没到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救治方案就有了</a:t>
            </a:r>
          </a:p>
          <a:p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目前需要救护车到达医院后所做的医疗监测和数据采集，未来都将在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5G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网络的支持下在救护车上完成。所有基本信息的数据会在几秒内通过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5G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无线发送到远程急诊室中心，急诊室中心的医生更可以通过高分辨率视频“直面”患者，进行诊断。</a:t>
            </a:r>
            <a:endParaRPr lang="en-US" altLang="zh-CN" sz="2200" b="0" i="0" u="none" strike="noStrike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、远程查房</a:t>
            </a:r>
            <a:endParaRPr lang="en-US" altLang="zh-CN" sz="2200" b="0" i="0" u="none" strike="noStrike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以后来查房的可能不是医生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而是一个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5G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联网的行走机器人。</a:t>
            </a:r>
          </a:p>
          <a:p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　　远端的医生用操纵杆或者手机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通过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5G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网络就能控制机器人“走”到病床前。医生通过查房机器人头部的屏幕和摄像机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就能看到患者高清的画面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和患者视频对话。</a:t>
            </a:r>
          </a:p>
          <a:p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　　同时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查房机器人“浑身”上下的多种传感器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还能采集病人各种病理数据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帮助医生进行辅助判断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大大提高医生的工作效率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医生随时随地都能远程查房。</a:t>
            </a:r>
            <a:endParaRPr lang="en-US" altLang="zh-CN" sz="2200" b="0" i="0" u="none" strike="noStrike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、在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4G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网络条件下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一般会延时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毫秒左右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如果是一台心脏介入手术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医生很可能因时间差造成冠脉破裂而导致手术失败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而在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5G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网络条件下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其延时仅在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毫秒左右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几乎“零延迟”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可以实现“神同步”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能够极大地改善手术环境与安全度。</a:t>
            </a:r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移动终端能实时取证</a:t>
            </a:r>
            <a:endParaRPr kumimoji="1"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0670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神策公司及产品介绍</a:t>
            </a:r>
          </a:p>
        </p:txBody>
      </p:sp>
    </p:spTree>
    <p:extLst>
      <p:ext uri="{BB962C8B-B14F-4D97-AF65-F5344CB8AC3E}">
        <p14:creationId xmlns:p14="http://schemas.microsoft.com/office/powerpoint/2010/main" val="928685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040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神策公司及产品介绍</a:t>
            </a:r>
          </a:p>
        </p:txBody>
      </p:sp>
    </p:spTree>
    <p:extLst>
      <p:ext uri="{BB962C8B-B14F-4D97-AF65-F5344CB8AC3E}">
        <p14:creationId xmlns:p14="http://schemas.microsoft.com/office/powerpoint/2010/main" val="657490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500"/>
            </a:pPr>
            <a:endParaRPr kumimoji="1" lang="zh-CN" altLang="en-US" dirty="0"/>
          </a:p>
          <a:p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通信技术，就分为两种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——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有线通信和无线通信。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8135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其实，早在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1940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年，就有了战地移动通信电话。</a:t>
            </a:r>
            <a:r>
              <a:rPr lang="zh-CN" altLang="en-US" sz="24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典型产品：摩托罗拉</a:t>
            </a:r>
            <a:r>
              <a:rPr lang="en-US" altLang="zh-CN" sz="24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8000X</a:t>
            </a:r>
            <a:r>
              <a:rPr lang="zh-CN" altLang="en-US" sz="24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；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网和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网之分，而在这两个网背后就是主宰模拟时代的爱立信和摩托罗拉。缺陷，经常出现串号、盗号等现象</a:t>
            </a:r>
            <a:endParaRPr lang="en-US" altLang="zh-CN" sz="2400" dirty="0">
              <a:solidFill>
                <a:schemeClr val="bg1"/>
              </a:solidFill>
              <a:latin typeface="PingFang SC Medium" charset="-122"/>
              <a:ea typeface="PingFang SC Medium" charset="-122"/>
              <a:cs typeface="PingFang SC Medium" charset="-122"/>
            </a:endParaRPr>
          </a:p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最早的文字简讯也从此开始。</a:t>
            </a:r>
            <a:endParaRPr lang="en-US" altLang="zh-CN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从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1G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跨入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2G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则是从模拟调制进入到数字调制，相较而言，第二代移动通信具备高度的保密性，系统的容量也在增加，同时从这一代开始手机也可以上网了，不过人们只能浏览一些文本信息。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2G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一般定义为无法直接传送如电子邮件、软件等信息的通信方式，第一款支持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WAP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的手机是诺基亚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7110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随着人们对移动网络的需求不断加大，第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代移动通信网络必须在新的频谱上制定出新的标准，享用更高的数据传输速率。</a:t>
            </a:r>
          </a:p>
          <a:p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、在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3G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之下，有了高频宽和稳定的传输，影像电话和大量数据的传送更为普遍，移动通信有更多样化的应用，因此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3G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被视为是开启移动通信新纪元的重要关键。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3G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的主流标准制式：如上；而支持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3G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网络的平板电脑也是在这个时候出现，苹果，联想和华硕等都推出了一大批优秀的平板产品。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4G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是指第四代无线蜂窝电话通信协议，具备速度更快、通信灵活、智能性高、高质量通信、费用便宜的特点，并能够满足几乎所有用户对于无线服务的要求。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2013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年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月，工信部在其官网上宣布向中国移动、中国电信、中国联通颁发“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LTE/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第四代数字蜂窝移动通信业务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(TD-LTE)”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经营许可，也就是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4G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牌照。至此，移动互联网的网速达到了一个全新的高度。</a:t>
            </a:r>
            <a:endParaRPr lang="en-US" altLang="zh-CN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altLang="zh-CN" sz="2200" b="0" i="0" dirty="0">
                <a:effectLst/>
                <a:latin typeface="Helvetica Neue"/>
                <a:sym typeface="Helvetica Neue"/>
              </a:rPr>
              <a:t>5</a:t>
            </a:r>
            <a:r>
              <a:rPr lang="zh-CN" altLang="en-US" sz="2200" b="0" i="0" dirty="0">
                <a:effectLst/>
                <a:latin typeface="Helvetica Neue"/>
                <a:sym typeface="Helvetica Neue"/>
              </a:rPr>
              <a:t>、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5G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，即第五代移动通信技术，国际电联将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5G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应用场景划分为移动互联网和物联网两大类。</a:t>
            </a:r>
          </a:p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凭借低时延、高可靠、低功耗的特点，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5G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的应用领域非常广泛，不仅能提供超高清视频、浸入式游戏等交互方式再升级；将支持海量的机器通信，服务智慧城市、智慧家居；也将在车联网、移动医疗、工业互联网等垂直行业“一展身手”。</a:t>
            </a:r>
          </a:p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简单来说，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5G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更快、更安全、信号更强、覆盖面积更广、应用领域更广泛。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3822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500"/>
            </a:pPr>
            <a:endParaRPr kumimoji="1" lang="zh-CN" altLang="en-US" dirty="0"/>
          </a:p>
          <a:p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通信技术，就分为两种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——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有线通信和无线通信。</a:t>
            </a:r>
          </a:p>
          <a:p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以光纤为例，在实验室中，单条光纤最大速度已达到了 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26Tbps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。。。是传统网线的两万六千倍。。。</a:t>
            </a:r>
            <a:endParaRPr lang="en-US" altLang="zh-CN" sz="2200" b="0" i="0" u="none" strike="noStrike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目前主流的移动通信标准，是 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4G LTE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，理论速率只有 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150Mbps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（不包括载波聚合）。</a:t>
            </a:r>
            <a:br>
              <a:rPr lang="zh-CN" altLang="en-US" dirty="0"/>
            </a:b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而空中传播这部分，才是移动通信的瓶颈所在。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8713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b="1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zh-CN" altLang="en-US" sz="2200" b="1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、电磁波的显著特点：频率越高，波长越短，越趋近于直线传播（绕射能力越差）。 频率越高，在传播介质中的衰减也越大。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覆盖同一个区域，需要的 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5G 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基站数量，将大大超过 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4G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。</a:t>
            </a:r>
            <a:endParaRPr lang="en-US" altLang="zh-CN" sz="2200" b="0" i="0" u="none" strike="noStrike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kumimoji="1"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光速</a:t>
            </a:r>
            <a:r>
              <a:rPr kumimoji="1"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kumimoji="1"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波长*频率</a:t>
            </a:r>
            <a:endParaRPr kumimoji="1" lang="en-US" altLang="zh-CN" sz="2200" b="0" i="0" u="none" strike="noStrike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kumimoji="1"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、</a:t>
            </a:r>
            <a:endParaRPr kumimoji="1" lang="en-US" altLang="zh-CN" sz="2200" b="0" i="0" u="none" strike="noStrike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kumimoji="1"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、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以前的基站，天线就那么几根：，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5G 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时代，天线数量不是按根来算了，是按「阵」。。。「天线阵列」。。。一眼看去，要得密集恐惧症的节奏。。。</a:t>
            </a:r>
            <a:endParaRPr lang="en-US" altLang="zh-CN" sz="2200" b="0" i="0" u="none" strike="noStrike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、波束赋形，在基站上布设天线阵列，通过射频信号相位的控制 ，使得相互作用后的电磁波的波瓣变得非常狭窄，并指向它所提供服务的手机，而且能跟据手机的移动而转变方向。这种空间复用技术，由全向的信号覆盖变为了精准指向性服务，波束之间不会干扰，在相同的空间中提供更多的通信链路，极大地提高基站的服务容量。</a:t>
            </a:r>
            <a:endParaRPr lang="en-US" altLang="zh-CN" sz="2200" b="0" i="0" u="none" strike="noStrike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、不过，如果你觉得这样就不用付钱，那你就图样图森破了。控制消息还是要从基站走的，你用着频谱资源，运营商爸爸怎么可能放过你。。。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780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自动驾驶也被认为是最具前景的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5G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应用，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5G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通信技术具备庞大的带宽容量和接近零时延的特性</a:t>
            </a:r>
            <a:endParaRPr lang="en-US" altLang="zh-CN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越来越多的企业推出基于</a:t>
            </a:r>
            <a:r>
              <a:rPr lang="en-US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5G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网络切片的智能电网应用方案，包括华为、爱立信等。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590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0295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285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solidFill>
          <a:srgbClr val="3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文本框 1"/>
          <p:cNvSpPr txBox="1"/>
          <p:nvPr userDrawn="1"/>
        </p:nvSpPr>
        <p:spPr>
          <a:xfrm>
            <a:off x="601814" y="12896677"/>
            <a:ext cx="413347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www. medichains.cn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E423AA-63EE-43BD-8B45-BC2046E5A8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989" y="13081000"/>
            <a:ext cx="609739" cy="406493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sz="quarter" idx="14"/>
          </p:nvPr>
        </p:nvSpPr>
        <p:spPr>
          <a:xfrm>
            <a:off x="2387600" y="597534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bg>
      <p:bgPr>
        <a:solidFill>
          <a:srgbClr val="3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12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33590" y="12719004"/>
            <a:ext cx="2222509" cy="687854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59" r:id="rId5"/>
    <p:sldLayoutId id="2147483661" r:id="rId6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20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1159933" y="12892459"/>
            <a:ext cx="2776208" cy="544141"/>
          </a:xfrm>
          <a:prstGeom prst="rect">
            <a:avLst/>
          </a:prstGeom>
          <a:solidFill>
            <a:srgbClr val="34373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20656740" y="12689261"/>
            <a:ext cx="2776208" cy="747340"/>
          </a:xfrm>
          <a:prstGeom prst="rect">
            <a:avLst/>
          </a:prstGeom>
          <a:solidFill>
            <a:srgbClr val="34373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Shape 135"/>
          <p:cNvSpPr/>
          <p:nvPr/>
        </p:nvSpPr>
        <p:spPr>
          <a:xfrm rot="18900000">
            <a:off x="16575430" y="794693"/>
            <a:ext cx="11904029" cy="3056940"/>
          </a:xfrm>
          <a:prstGeom prst="roundRect">
            <a:avLst>
              <a:gd name="adj" fmla="val 50000"/>
            </a:avLst>
          </a:prstGeom>
          <a:solidFill>
            <a:srgbClr val="24B88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Shape 136"/>
          <p:cNvSpPr/>
          <p:nvPr/>
        </p:nvSpPr>
        <p:spPr>
          <a:xfrm rot="18900000">
            <a:off x="20885418" y="1857286"/>
            <a:ext cx="11314667" cy="1896954"/>
          </a:xfrm>
          <a:prstGeom prst="roundRect">
            <a:avLst>
              <a:gd name="adj" fmla="val 50000"/>
            </a:avLst>
          </a:prstGeom>
          <a:solidFill>
            <a:srgbClr val="24B88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137" name="Shape 137"/>
          <p:cNvSpPr/>
          <p:nvPr/>
        </p:nvSpPr>
        <p:spPr>
          <a:xfrm rot="18900000">
            <a:off x="17856717" y="-329663"/>
            <a:ext cx="4989571" cy="1605411"/>
          </a:xfrm>
          <a:prstGeom prst="roundRect">
            <a:avLst>
              <a:gd name="adj" fmla="val 50000"/>
            </a:avLst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7580417" y="5324239"/>
            <a:ext cx="9921440" cy="18111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821531">
              <a:defRPr sz="90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rPr lang="en-US" altLang="zh-CN" dirty="0"/>
              <a:t>5G</a:t>
            </a:r>
            <a:r>
              <a:rPr lang="zh-CN" altLang="en-US" dirty="0"/>
              <a:t> </a:t>
            </a:r>
            <a:r>
              <a:rPr lang="en-US" altLang="zh-CN" dirty="0"/>
              <a:t>+  </a:t>
            </a:r>
            <a:r>
              <a:rPr lang="zh-CN" altLang="en-US" dirty="0"/>
              <a:t>医疗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20092484" y="12545248"/>
            <a:ext cx="12124731" cy="848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821531">
              <a:defRPr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201</a:t>
            </a:r>
            <a:r>
              <a:rPr lang="en-US" altLang="zh-CN" dirty="0"/>
              <a:t>9</a:t>
            </a:r>
            <a:r>
              <a:rPr dirty="0"/>
              <a:t>-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141" name="Shape 141"/>
          <p:cNvSpPr/>
          <p:nvPr/>
        </p:nvSpPr>
        <p:spPr>
          <a:xfrm rot="18900000">
            <a:off x="8242665" y="12151123"/>
            <a:ext cx="8384400" cy="2366440"/>
          </a:xfrm>
          <a:prstGeom prst="roundRect">
            <a:avLst>
              <a:gd name="adj" fmla="val 50000"/>
            </a:avLst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文本框 4"/>
          <p:cNvSpPr txBox="1"/>
          <p:nvPr/>
        </p:nvSpPr>
        <p:spPr>
          <a:xfrm>
            <a:off x="20092483" y="11581141"/>
            <a:ext cx="112851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叶平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033D33-F5B9-D348-A9DC-0084B000453C}"/>
              </a:ext>
            </a:extLst>
          </p:cNvPr>
          <p:cNvSpPr txBox="1"/>
          <p:nvPr/>
        </p:nvSpPr>
        <p:spPr>
          <a:xfrm>
            <a:off x="-938019" y="4911838"/>
            <a:ext cx="10265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0BC4AA-7247-4196-8DDE-E02600AA9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51" y="757440"/>
            <a:ext cx="1530429" cy="15748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1338791" y="1414068"/>
            <a:ext cx="1524001" cy="50801"/>
          </a:xfrm>
          <a:prstGeom prst="roundRect">
            <a:avLst>
              <a:gd name="adj" fmla="val 50000"/>
            </a:avLst>
          </a:prstGeom>
          <a:solidFill>
            <a:srgbClr val="24B88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166"/>
          <p:cNvSpPr/>
          <p:nvPr/>
        </p:nvSpPr>
        <p:spPr>
          <a:xfrm>
            <a:off x="1287993" y="669709"/>
            <a:ext cx="21808015" cy="84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821531">
              <a:defRPr sz="4000">
                <a:solidFill>
                  <a:srgbClr val="24B986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rPr lang="en-US" altLang="zh-CN" b="1" dirty="0">
                <a:latin typeface="PingFang SC" charset="-122"/>
                <a:ea typeface="PingFang SC" charset="-122"/>
                <a:cs typeface="PingFang SC" charset="-122"/>
              </a:rPr>
              <a:t>5G</a:t>
            </a:r>
            <a:r>
              <a:rPr lang="zh-CN" altLang="en-US" b="1" dirty="0">
                <a:latin typeface="PingFang SC" charset="-122"/>
                <a:ea typeface="PingFang SC" charset="-122"/>
                <a:cs typeface="PingFang SC" charset="-122"/>
              </a:rPr>
              <a:t>对医疗行业的影响</a:t>
            </a:r>
          </a:p>
        </p:txBody>
      </p:sp>
      <p:grpSp>
        <p:nvGrpSpPr>
          <p:cNvPr id="92" name="Group 59">
            <a:extLst>
              <a:ext uri="{FF2B5EF4-FFF2-40B4-BE49-F238E27FC236}">
                <a16:creationId xmlns:a16="http://schemas.microsoft.com/office/drawing/2014/main" id="{4E0439C4-BA4D-4591-841C-DE5C0692AB45}"/>
              </a:ext>
            </a:extLst>
          </p:cNvPr>
          <p:cNvGrpSpPr/>
          <p:nvPr/>
        </p:nvGrpSpPr>
        <p:grpSpPr>
          <a:xfrm>
            <a:off x="8049321" y="6635131"/>
            <a:ext cx="3789769" cy="684000"/>
            <a:chOff x="15824233" y="2888882"/>
            <a:chExt cx="3789769" cy="828363"/>
          </a:xfrm>
        </p:grpSpPr>
        <p:sp>
          <p:nvSpPr>
            <p:cNvPr id="93" name="Rectangle 65">
              <a:extLst>
                <a:ext uri="{FF2B5EF4-FFF2-40B4-BE49-F238E27FC236}">
                  <a16:creationId xmlns:a16="http://schemas.microsoft.com/office/drawing/2014/main" id="{70044074-C42E-40F4-A2CE-5973D1230D73}"/>
                </a:ext>
              </a:extLst>
            </p:cNvPr>
            <p:cNvSpPr/>
            <p:nvPr/>
          </p:nvSpPr>
          <p:spPr>
            <a:xfrm>
              <a:off x="15824233" y="2888882"/>
              <a:ext cx="3789769" cy="828000"/>
            </a:xfrm>
            <a:prstGeom prst="rect">
              <a:avLst/>
            </a:prstGeom>
            <a:solidFill>
              <a:srgbClr val="01B279">
                <a:alpha val="50196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4" name="Rectangle 66">
              <a:extLst>
                <a:ext uri="{FF2B5EF4-FFF2-40B4-BE49-F238E27FC236}">
                  <a16:creationId xmlns:a16="http://schemas.microsoft.com/office/drawing/2014/main" id="{104BAB13-82FE-4E6C-A640-78A14871B830}"/>
                </a:ext>
              </a:extLst>
            </p:cNvPr>
            <p:cNvSpPr/>
            <p:nvPr/>
          </p:nvSpPr>
          <p:spPr>
            <a:xfrm>
              <a:off x="15824233" y="2918653"/>
              <a:ext cx="3774436" cy="798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dirty="0">
                  <a:solidFill>
                    <a:schemeClr val="bg1"/>
                  </a:solidFill>
                  <a:latin typeface="PingFang SC Light" charset="-122"/>
                  <a:ea typeface="PingFang SC Light" charset="-122"/>
                  <a:cs typeface="PingFang SC Light" charset="-122"/>
                </a:rPr>
                <a:t>高效</a:t>
              </a:r>
              <a:endParaRPr lang="en-US" sz="3600" i="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endParaRPr>
            </a:p>
          </p:txBody>
        </p:sp>
      </p:grpSp>
      <p:grpSp>
        <p:nvGrpSpPr>
          <p:cNvPr id="95" name="Group 59">
            <a:extLst>
              <a:ext uri="{FF2B5EF4-FFF2-40B4-BE49-F238E27FC236}">
                <a16:creationId xmlns:a16="http://schemas.microsoft.com/office/drawing/2014/main" id="{1472BBBE-522E-4CF9-98C4-C1F7EB5F9CC6}"/>
              </a:ext>
            </a:extLst>
          </p:cNvPr>
          <p:cNvGrpSpPr/>
          <p:nvPr/>
        </p:nvGrpSpPr>
        <p:grpSpPr>
          <a:xfrm>
            <a:off x="8049321" y="10886498"/>
            <a:ext cx="3789769" cy="684000"/>
            <a:chOff x="15824233" y="2888882"/>
            <a:chExt cx="3789769" cy="828363"/>
          </a:xfrm>
        </p:grpSpPr>
        <p:sp>
          <p:nvSpPr>
            <p:cNvPr id="96" name="Rectangle 65">
              <a:extLst>
                <a:ext uri="{FF2B5EF4-FFF2-40B4-BE49-F238E27FC236}">
                  <a16:creationId xmlns:a16="http://schemas.microsoft.com/office/drawing/2014/main" id="{FE8BE99D-DC3A-4EDC-B4AB-9D960F3487CD}"/>
                </a:ext>
              </a:extLst>
            </p:cNvPr>
            <p:cNvSpPr/>
            <p:nvPr/>
          </p:nvSpPr>
          <p:spPr>
            <a:xfrm>
              <a:off x="15824233" y="2888882"/>
              <a:ext cx="3789769" cy="828000"/>
            </a:xfrm>
            <a:prstGeom prst="rect">
              <a:avLst/>
            </a:prstGeom>
            <a:solidFill>
              <a:srgbClr val="01B279">
                <a:alpha val="50196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70617BA0-C543-4E35-B0D6-B5917040BA86}"/>
                </a:ext>
              </a:extLst>
            </p:cNvPr>
            <p:cNvSpPr/>
            <p:nvPr/>
          </p:nvSpPr>
          <p:spPr>
            <a:xfrm>
              <a:off x="15824233" y="2918653"/>
              <a:ext cx="3774436" cy="798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i="0" kern="1200" dirty="0">
                  <a:solidFill>
                    <a:schemeClr val="bg1"/>
                  </a:solidFill>
                  <a:latin typeface="PingFang SC Light" charset="-122"/>
                  <a:ea typeface="PingFang SC Light" charset="-122"/>
                  <a:cs typeface="PingFang SC Light" charset="-122"/>
                </a:rPr>
                <a:t>提高效益</a:t>
              </a:r>
              <a:endParaRPr lang="en-US" sz="3600" i="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5304C219-EC75-479F-A58A-F0978337E483}"/>
              </a:ext>
            </a:extLst>
          </p:cNvPr>
          <p:cNvGrpSpPr/>
          <p:nvPr/>
        </p:nvGrpSpPr>
        <p:grpSpPr>
          <a:xfrm>
            <a:off x="3023666" y="3956361"/>
            <a:ext cx="3789769" cy="1183938"/>
            <a:chOff x="4404994" y="3392164"/>
            <a:chExt cx="3789769" cy="1183938"/>
          </a:xfrm>
        </p:grpSpPr>
        <p:sp>
          <p:nvSpPr>
            <p:cNvPr id="99" name="Shape 157">
              <a:extLst>
                <a:ext uri="{FF2B5EF4-FFF2-40B4-BE49-F238E27FC236}">
                  <a16:creationId xmlns:a16="http://schemas.microsoft.com/office/drawing/2014/main" id="{7EC9D510-F511-463D-97D3-169DCF2C8F4A}"/>
                </a:ext>
              </a:extLst>
            </p:cNvPr>
            <p:cNvSpPr/>
            <p:nvPr/>
          </p:nvSpPr>
          <p:spPr>
            <a:xfrm>
              <a:off x="4404994" y="3392164"/>
              <a:ext cx="3789769" cy="1183938"/>
            </a:xfrm>
            <a:prstGeom prst="roundRect">
              <a:avLst/>
            </a:prstGeom>
            <a:solidFill>
              <a:srgbClr val="24B88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56BD91"/>
                  </a:solidFill>
                </a:defRPr>
              </a:pPr>
              <a:endParaRPr dirty="0"/>
            </a:p>
          </p:txBody>
        </p:sp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8C7DC9C9-FA8E-4968-8463-5C6471B37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165" y="3548741"/>
              <a:ext cx="820738" cy="820738"/>
            </a:xfrm>
            <a:prstGeom prst="rect">
              <a:avLst/>
            </a:prstGeom>
          </p:spPr>
        </p:pic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CACF2123-D6A2-4073-ACA5-739C499A2A3E}"/>
                </a:ext>
              </a:extLst>
            </p:cNvPr>
            <p:cNvSpPr txBox="1"/>
            <p:nvPr/>
          </p:nvSpPr>
          <p:spPr>
            <a:xfrm>
              <a:off x="5786843" y="3730431"/>
              <a:ext cx="1538884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患者群体</a:t>
              </a: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F0EF9637-84E1-4016-8D7C-8DB300BDC4E6}"/>
              </a:ext>
            </a:extLst>
          </p:cNvPr>
          <p:cNvGrpSpPr/>
          <p:nvPr/>
        </p:nvGrpSpPr>
        <p:grpSpPr>
          <a:xfrm>
            <a:off x="3006714" y="6807664"/>
            <a:ext cx="3789769" cy="1183938"/>
            <a:chOff x="4404994" y="6222432"/>
            <a:chExt cx="3789769" cy="1183938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C0ADE664-09A1-4F35-AFB2-F8F873170DA6}"/>
                </a:ext>
              </a:extLst>
            </p:cNvPr>
            <p:cNvGrpSpPr/>
            <p:nvPr/>
          </p:nvGrpSpPr>
          <p:grpSpPr>
            <a:xfrm>
              <a:off x="4404994" y="6222432"/>
              <a:ext cx="3789769" cy="1183938"/>
              <a:chOff x="4404994" y="3392164"/>
              <a:chExt cx="3789769" cy="1183938"/>
            </a:xfrm>
          </p:grpSpPr>
          <p:sp>
            <p:nvSpPr>
              <p:cNvPr id="105" name="Shape 157">
                <a:extLst>
                  <a:ext uri="{FF2B5EF4-FFF2-40B4-BE49-F238E27FC236}">
                    <a16:creationId xmlns:a16="http://schemas.microsoft.com/office/drawing/2014/main" id="{C614707D-203C-4DC9-ADA7-524870E0AB31}"/>
                  </a:ext>
                </a:extLst>
              </p:cNvPr>
              <p:cNvSpPr/>
              <p:nvPr/>
            </p:nvSpPr>
            <p:spPr>
              <a:xfrm>
                <a:off x="4404994" y="3392164"/>
                <a:ext cx="3789769" cy="1183938"/>
              </a:xfrm>
              <a:prstGeom prst="roundRect">
                <a:avLst/>
              </a:prstGeom>
              <a:solidFill>
                <a:srgbClr val="24B886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200">
                    <a:solidFill>
                      <a:srgbClr val="56BD91"/>
                    </a:solidFill>
                  </a:defRPr>
                </a:pPr>
                <a:endParaRPr dirty="0"/>
              </a:p>
            </p:txBody>
          </p:sp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2BDBC490-63FA-4962-A495-C3E5BD897B1A}"/>
                  </a:ext>
                </a:extLst>
              </p:cNvPr>
              <p:cNvSpPr txBox="1"/>
              <p:nvPr/>
            </p:nvSpPr>
            <p:spPr>
              <a:xfrm>
                <a:off x="5799183" y="3730431"/>
                <a:ext cx="2257029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医院工作人员</a:t>
                </a:r>
                <a:endPara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endParaRPr>
              </a:p>
            </p:txBody>
          </p:sp>
        </p:grpSp>
        <p:pic>
          <p:nvPicPr>
            <p:cNvPr id="104" name="图片 103">
              <a:extLst>
                <a:ext uri="{FF2B5EF4-FFF2-40B4-BE49-F238E27FC236}">
                  <a16:creationId xmlns:a16="http://schemas.microsoft.com/office/drawing/2014/main" id="{A22C38EF-4B70-41F1-9850-F3C41CBF7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351" y="6229269"/>
              <a:ext cx="1152006" cy="1152006"/>
            </a:xfrm>
            <a:prstGeom prst="rect">
              <a:avLst/>
            </a:prstGeom>
          </p:spPr>
        </p:pic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390F7BE7-4350-4926-A674-896AED8CB983}"/>
              </a:ext>
            </a:extLst>
          </p:cNvPr>
          <p:cNvGrpSpPr/>
          <p:nvPr/>
        </p:nvGrpSpPr>
        <p:grpSpPr>
          <a:xfrm>
            <a:off x="3021650" y="9854613"/>
            <a:ext cx="3789769" cy="1183938"/>
            <a:chOff x="4402978" y="9037501"/>
            <a:chExt cx="3789769" cy="1183938"/>
          </a:xfrm>
        </p:grpSpPr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B2A32C66-ACCE-405B-BFB0-6AFB29FE2856}"/>
                </a:ext>
              </a:extLst>
            </p:cNvPr>
            <p:cNvGrpSpPr/>
            <p:nvPr/>
          </p:nvGrpSpPr>
          <p:grpSpPr>
            <a:xfrm>
              <a:off x="4402978" y="9037501"/>
              <a:ext cx="3789769" cy="1183938"/>
              <a:chOff x="4404994" y="3392164"/>
              <a:chExt cx="3789769" cy="1183938"/>
            </a:xfrm>
          </p:grpSpPr>
          <p:sp>
            <p:nvSpPr>
              <p:cNvPr id="111" name="Shape 157">
                <a:extLst>
                  <a:ext uri="{FF2B5EF4-FFF2-40B4-BE49-F238E27FC236}">
                    <a16:creationId xmlns:a16="http://schemas.microsoft.com/office/drawing/2014/main" id="{6CE72CC9-F78E-43B7-8922-B751F41B2CDD}"/>
                  </a:ext>
                </a:extLst>
              </p:cNvPr>
              <p:cNvSpPr/>
              <p:nvPr/>
            </p:nvSpPr>
            <p:spPr>
              <a:xfrm>
                <a:off x="4404994" y="3392164"/>
                <a:ext cx="3789769" cy="1183938"/>
              </a:xfrm>
              <a:prstGeom prst="roundRect">
                <a:avLst/>
              </a:prstGeom>
              <a:solidFill>
                <a:srgbClr val="24B886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200">
                    <a:solidFill>
                      <a:srgbClr val="56BD91"/>
                    </a:solidFill>
                  </a:defRPr>
                </a:pPr>
                <a:endParaRPr dirty="0"/>
              </a:p>
            </p:txBody>
          </p: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DF0982A6-3F21-4B41-B3EE-E7C819B34EB3}"/>
                  </a:ext>
                </a:extLst>
              </p:cNvPr>
              <p:cNvSpPr txBox="1"/>
              <p:nvPr/>
            </p:nvSpPr>
            <p:spPr>
              <a:xfrm>
                <a:off x="5767128" y="3730431"/>
                <a:ext cx="1897955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Helvetica Light"/>
                  </a:rPr>
                  <a:t>机构管理端</a:t>
                </a:r>
              </a:p>
            </p:txBody>
          </p:sp>
        </p:grpSp>
        <p:pic>
          <p:nvPicPr>
            <p:cNvPr id="110" name="图片 109">
              <a:extLst>
                <a:ext uri="{FF2B5EF4-FFF2-40B4-BE49-F238E27FC236}">
                  <a16:creationId xmlns:a16="http://schemas.microsoft.com/office/drawing/2014/main" id="{6E0000C0-FE98-49F0-A06B-4A34AC3E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8883" y="9173558"/>
              <a:ext cx="888620" cy="888620"/>
            </a:xfrm>
            <a:prstGeom prst="rect">
              <a:avLst/>
            </a:prstGeom>
          </p:spPr>
        </p:pic>
      </p:grpSp>
      <p:grpSp>
        <p:nvGrpSpPr>
          <p:cNvPr id="113" name="Group 59">
            <a:extLst>
              <a:ext uri="{FF2B5EF4-FFF2-40B4-BE49-F238E27FC236}">
                <a16:creationId xmlns:a16="http://schemas.microsoft.com/office/drawing/2014/main" id="{EE16805A-6238-45CA-89BF-160A7CAB5234}"/>
              </a:ext>
            </a:extLst>
          </p:cNvPr>
          <p:cNvGrpSpPr/>
          <p:nvPr/>
        </p:nvGrpSpPr>
        <p:grpSpPr>
          <a:xfrm>
            <a:off x="8049321" y="8214332"/>
            <a:ext cx="3789769" cy="684000"/>
            <a:chOff x="15824233" y="2888882"/>
            <a:chExt cx="3789769" cy="828363"/>
          </a:xfrm>
        </p:grpSpPr>
        <p:sp>
          <p:nvSpPr>
            <p:cNvPr id="114" name="Rectangle 65">
              <a:extLst>
                <a:ext uri="{FF2B5EF4-FFF2-40B4-BE49-F238E27FC236}">
                  <a16:creationId xmlns:a16="http://schemas.microsoft.com/office/drawing/2014/main" id="{42C72895-10F6-482A-B74A-472ED6484362}"/>
                </a:ext>
              </a:extLst>
            </p:cNvPr>
            <p:cNvSpPr/>
            <p:nvPr/>
          </p:nvSpPr>
          <p:spPr>
            <a:xfrm>
              <a:off x="15824233" y="2888882"/>
              <a:ext cx="3789769" cy="828000"/>
            </a:xfrm>
            <a:prstGeom prst="rect">
              <a:avLst/>
            </a:prstGeom>
            <a:solidFill>
              <a:srgbClr val="01B279">
                <a:alpha val="50196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5" name="Rectangle 66">
              <a:extLst>
                <a:ext uri="{FF2B5EF4-FFF2-40B4-BE49-F238E27FC236}">
                  <a16:creationId xmlns:a16="http://schemas.microsoft.com/office/drawing/2014/main" id="{B8149FFD-F509-460D-A9BD-F64CDB0749EF}"/>
                </a:ext>
              </a:extLst>
            </p:cNvPr>
            <p:cNvSpPr/>
            <p:nvPr/>
          </p:nvSpPr>
          <p:spPr>
            <a:xfrm>
              <a:off x="15824233" y="2918653"/>
              <a:ext cx="3774436" cy="798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dirty="0">
                  <a:solidFill>
                    <a:schemeClr val="bg1"/>
                  </a:solidFill>
                  <a:latin typeface="PingFang SC Light" charset="-122"/>
                  <a:ea typeface="PingFang SC Light" charset="-122"/>
                  <a:cs typeface="PingFang SC Light" charset="-122"/>
                </a:rPr>
                <a:t>赋能</a:t>
              </a:r>
              <a:endParaRPr lang="en-US" sz="3600" i="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endParaRPr>
            </a:p>
          </p:txBody>
        </p:sp>
      </p:grpSp>
      <p:grpSp>
        <p:nvGrpSpPr>
          <p:cNvPr id="116" name="Group 59">
            <a:extLst>
              <a:ext uri="{FF2B5EF4-FFF2-40B4-BE49-F238E27FC236}">
                <a16:creationId xmlns:a16="http://schemas.microsoft.com/office/drawing/2014/main" id="{134258B6-7780-461D-895F-3A7D87B72F4F}"/>
              </a:ext>
            </a:extLst>
          </p:cNvPr>
          <p:cNvGrpSpPr/>
          <p:nvPr/>
        </p:nvGrpSpPr>
        <p:grpSpPr>
          <a:xfrm>
            <a:off x="8049321" y="7424731"/>
            <a:ext cx="3789769" cy="684000"/>
            <a:chOff x="15824233" y="2888882"/>
            <a:chExt cx="3789769" cy="828363"/>
          </a:xfrm>
        </p:grpSpPr>
        <p:sp>
          <p:nvSpPr>
            <p:cNvPr id="117" name="Rectangle 65">
              <a:extLst>
                <a:ext uri="{FF2B5EF4-FFF2-40B4-BE49-F238E27FC236}">
                  <a16:creationId xmlns:a16="http://schemas.microsoft.com/office/drawing/2014/main" id="{5CB8C7E7-9435-41B8-A84B-4DE315802BF4}"/>
                </a:ext>
              </a:extLst>
            </p:cNvPr>
            <p:cNvSpPr/>
            <p:nvPr/>
          </p:nvSpPr>
          <p:spPr>
            <a:xfrm>
              <a:off x="15824233" y="2888882"/>
              <a:ext cx="3789769" cy="828000"/>
            </a:xfrm>
            <a:prstGeom prst="rect">
              <a:avLst/>
            </a:prstGeom>
            <a:solidFill>
              <a:srgbClr val="01B279">
                <a:alpha val="50196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8" name="Rectangle 66">
              <a:extLst>
                <a:ext uri="{FF2B5EF4-FFF2-40B4-BE49-F238E27FC236}">
                  <a16:creationId xmlns:a16="http://schemas.microsoft.com/office/drawing/2014/main" id="{D8208920-BDC0-4B4B-BF5A-8C1331B99333}"/>
                </a:ext>
              </a:extLst>
            </p:cNvPr>
            <p:cNvSpPr/>
            <p:nvPr/>
          </p:nvSpPr>
          <p:spPr>
            <a:xfrm>
              <a:off x="15824233" y="2918653"/>
              <a:ext cx="3774436" cy="798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i="0" kern="1200" dirty="0">
                  <a:solidFill>
                    <a:schemeClr val="bg1"/>
                  </a:solidFill>
                  <a:latin typeface="PingFang SC Light" charset="-122"/>
                  <a:ea typeface="PingFang SC Light" charset="-122"/>
                  <a:cs typeface="PingFang SC Light" charset="-122"/>
                </a:rPr>
                <a:t>提高收益</a:t>
              </a:r>
              <a:endParaRPr lang="en-US" sz="3600" i="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endParaRPr>
            </a:p>
          </p:txBody>
        </p:sp>
      </p:grpSp>
      <p:cxnSp>
        <p:nvCxnSpPr>
          <p:cNvPr id="127" name="连接符: 肘形 126">
            <a:extLst>
              <a:ext uri="{FF2B5EF4-FFF2-40B4-BE49-F238E27FC236}">
                <a16:creationId xmlns:a16="http://schemas.microsoft.com/office/drawing/2014/main" id="{C2D0388A-A051-42E3-9450-C0A962F21F67}"/>
              </a:ext>
            </a:extLst>
          </p:cNvPr>
          <p:cNvCxnSpPr>
            <a:cxnSpLocks/>
            <a:stCxn id="211" idx="6"/>
            <a:endCxn id="99" idx="1"/>
          </p:cNvCxnSpPr>
          <p:nvPr/>
        </p:nvCxnSpPr>
        <p:spPr>
          <a:xfrm flipV="1">
            <a:off x="1829829" y="4548330"/>
            <a:ext cx="1193837" cy="2847089"/>
          </a:xfrm>
          <a:prstGeom prst="bentConnector3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连接符: 肘形 127">
            <a:extLst>
              <a:ext uri="{FF2B5EF4-FFF2-40B4-BE49-F238E27FC236}">
                <a16:creationId xmlns:a16="http://schemas.microsoft.com/office/drawing/2014/main" id="{EF0DC314-D730-4AFF-99B1-0C2538F19242}"/>
              </a:ext>
            </a:extLst>
          </p:cNvPr>
          <p:cNvCxnSpPr>
            <a:cxnSpLocks/>
            <a:stCxn id="211" idx="6"/>
            <a:endCxn id="105" idx="1"/>
          </p:cNvCxnSpPr>
          <p:nvPr/>
        </p:nvCxnSpPr>
        <p:spPr>
          <a:xfrm>
            <a:off x="1829829" y="7395419"/>
            <a:ext cx="1176885" cy="4214"/>
          </a:xfrm>
          <a:prstGeom prst="bentConnector3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连接符: 肘形 128">
            <a:extLst>
              <a:ext uri="{FF2B5EF4-FFF2-40B4-BE49-F238E27FC236}">
                <a16:creationId xmlns:a16="http://schemas.microsoft.com/office/drawing/2014/main" id="{AD11A1BB-6E84-4533-8EA5-ABCEED4538A3}"/>
              </a:ext>
            </a:extLst>
          </p:cNvPr>
          <p:cNvCxnSpPr>
            <a:cxnSpLocks/>
            <a:stCxn id="211" idx="6"/>
            <a:endCxn id="111" idx="1"/>
          </p:cNvCxnSpPr>
          <p:nvPr/>
        </p:nvCxnSpPr>
        <p:spPr>
          <a:xfrm>
            <a:off x="1829829" y="7395419"/>
            <a:ext cx="1191821" cy="3051163"/>
          </a:xfrm>
          <a:prstGeom prst="bentConnector3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4B46E705-84D5-461A-83D0-AE59EAD9DD29}"/>
              </a:ext>
            </a:extLst>
          </p:cNvPr>
          <p:cNvGrpSpPr/>
          <p:nvPr/>
        </p:nvGrpSpPr>
        <p:grpSpPr>
          <a:xfrm>
            <a:off x="8025744" y="2646757"/>
            <a:ext cx="3789769" cy="3057463"/>
            <a:chOff x="8025744" y="1790728"/>
            <a:chExt cx="3789769" cy="3057463"/>
          </a:xfrm>
        </p:grpSpPr>
        <p:grpSp>
          <p:nvGrpSpPr>
            <p:cNvPr id="131" name="Group 59">
              <a:extLst>
                <a:ext uri="{FF2B5EF4-FFF2-40B4-BE49-F238E27FC236}">
                  <a16:creationId xmlns:a16="http://schemas.microsoft.com/office/drawing/2014/main" id="{ED47534E-6AFB-4ECE-8AC3-D10D92319E15}"/>
                </a:ext>
              </a:extLst>
            </p:cNvPr>
            <p:cNvGrpSpPr/>
            <p:nvPr/>
          </p:nvGrpSpPr>
          <p:grpSpPr>
            <a:xfrm>
              <a:off x="8025744" y="1790728"/>
              <a:ext cx="3789769" cy="684000"/>
              <a:chOff x="15824233" y="2888882"/>
              <a:chExt cx="3789769" cy="828363"/>
            </a:xfrm>
          </p:grpSpPr>
          <p:sp>
            <p:nvSpPr>
              <p:cNvPr id="141" name="Rectangle 65">
                <a:extLst>
                  <a:ext uri="{FF2B5EF4-FFF2-40B4-BE49-F238E27FC236}">
                    <a16:creationId xmlns:a16="http://schemas.microsoft.com/office/drawing/2014/main" id="{5821E13B-9F3C-4CC5-A57D-EA98A22E0FAC}"/>
                  </a:ext>
                </a:extLst>
              </p:cNvPr>
              <p:cNvSpPr/>
              <p:nvPr/>
            </p:nvSpPr>
            <p:spPr>
              <a:xfrm>
                <a:off x="15824233" y="2888882"/>
                <a:ext cx="3789769" cy="828000"/>
              </a:xfrm>
              <a:prstGeom prst="rect">
                <a:avLst/>
              </a:prstGeom>
              <a:solidFill>
                <a:srgbClr val="01B279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42" name="Rectangle 66">
                <a:extLst>
                  <a:ext uri="{FF2B5EF4-FFF2-40B4-BE49-F238E27FC236}">
                    <a16:creationId xmlns:a16="http://schemas.microsoft.com/office/drawing/2014/main" id="{443DB16B-17F8-4E8F-B288-FA2363AED39A}"/>
                  </a:ext>
                </a:extLst>
              </p:cNvPr>
              <p:cNvSpPr/>
              <p:nvPr/>
            </p:nvSpPr>
            <p:spPr>
              <a:xfrm>
                <a:off x="15824233" y="2918653"/>
                <a:ext cx="3774436" cy="79859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3600" kern="1200" dirty="0">
                    <a:solidFill>
                      <a:schemeClr val="bg1"/>
                    </a:solidFill>
                    <a:latin typeface="PingFang SC Light" charset="-122"/>
                    <a:ea typeface="PingFang SC Light" charset="-122"/>
                    <a:cs typeface="PingFang SC Light" charset="-122"/>
                  </a:rPr>
                  <a:t>更安全</a:t>
                </a:r>
                <a:endParaRPr lang="en-US" sz="3600" i="0" kern="1200" dirty="0">
                  <a:solidFill>
                    <a:schemeClr val="bg1"/>
                  </a:solidFill>
                  <a:latin typeface="PingFang SC Light" charset="-122"/>
                  <a:ea typeface="PingFang SC Light" charset="-122"/>
                  <a:cs typeface="PingFang SC Light" charset="-122"/>
                </a:endParaRPr>
              </a:p>
            </p:txBody>
          </p:sp>
        </p:grpSp>
        <p:grpSp>
          <p:nvGrpSpPr>
            <p:cNvPr id="132" name="Group 59">
              <a:extLst>
                <a:ext uri="{FF2B5EF4-FFF2-40B4-BE49-F238E27FC236}">
                  <a16:creationId xmlns:a16="http://schemas.microsoft.com/office/drawing/2014/main" id="{AA0132CE-7471-451B-B107-6CE9E55E1EE2}"/>
                </a:ext>
              </a:extLst>
            </p:cNvPr>
            <p:cNvGrpSpPr/>
            <p:nvPr/>
          </p:nvGrpSpPr>
          <p:grpSpPr>
            <a:xfrm>
              <a:off x="8025744" y="2581882"/>
              <a:ext cx="3789769" cy="684000"/>
              <a:chOff x="15824233" y="2888882"/>
              <a:chExt cx="3789769" cy="828363"/>
            </a:xfrm>
          </p:grpSpPr>
          <p:sp>
            <p:nvSpPr>
              <p:cNvPr id="139" name="Rectangle 65">
                <a:extLst>
                  <a:ext uri="{FF2B5EF4-FFF2-40B4-BE49-F238E27FC236}">
                    <a16:creationId xmlns:a16="http://schemas.microsoft.com/office/drawing/2014/main" id="{F2181078-672A-4CC0-BE54-7BC60B02056D}"/>
                  </a:ext>
                </a:extLst>
              </p:cNvPr>
              <p:cNvSpPr/>
              <p:nvPr/>
            </p:nvSpPr>
            <p:spPr>
              <a:xfrm>
                <a:off x="15824233" y="2888882"/>
                <a:ext cx="3789769" cy="828000"/>
              </a:xfrm>
              <a:prstGeom prst="rect">
                <a:avLst/>
              </a:prstGeom>
              <a:solidFill>
                <a:srgbClr val="01B279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40" name="Rectangle 66">
                <a:extLst>
                  <a:ext uri="{FF2B5EF4-FFF2-40B4-BE49-F238E27FC236}">
                    <a16:creationId xmlns:a16="http://schemas.microsoft.com/office/drawing/2014/main" id="{0D67EE05-DFAB-46F8-A0F7-1CB59D9884DD}"/>
                  </a:ext>
                </a:extLst>
              </p:cNvPr>
              <p:cNvSpPr/>
              <p:nvPr/>
            </p:nvSpPr>
            <p:spPr>
              <a:xfrm>
                <a:off x="15824233" y="2918653"/>
                <a:ext cx="3774436" cy="79859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3600" kern="1200" dirty="0">
                    <a:solidFill>
                      <a:schemeClr val="bg1"/>
                    </a:solidFill>
                    <a:latin typeface="PingFang SC Light" charset="-122"/>
                    <a:ea typeface="PingFang SC Light" charset="-122"/>
                    <a:cs typeface="PingFang SC Light" charset="-122"/>
                  </a:rPr>
                  <a:t>及时</a:t>
                </a:r>
                <a:endParaRPr lang="en-US" sz="3600" i="0" kern="1200" dirty="0">
                  <a:solidFill>
                    <a:schemeClr val="bg1"/>
                  </a:solidFill>
                  <a:latin typeface="PingFang SC Light" charset="-122"/>
                  <a:ea typeface="PingFang SC Light" charset="-122"/>
                  <a:cs typeface="PingFang SC Light" charset="-122"/>
                </a:endParaRPr>
              </a:p>
            </p:txBody>
          </p:sp>
        </p:grpSp>
        <p:grpSp>
          <p:nvGrpSpPr>
            <p:cNvPr id="133" name="Group 59">
              <a:extLst>
                <a:ext uri="{FF2B5EF4-FFF2-40B4-BE49-F238E27FC236}">
                  <a16:creationId xmlns:a16="http://schemas.microsoft.com/office/drawing/2014/main" id="{294B97F1-B53F-4584-BD86-2437A0A71DB5}"/>
                </a:ext>
              </a:extLst>
            </p:cNvPr>
            <p:cNvGrpSpPr/>
            <p:nvPr/>
          </p:nvGrpSpPr>
          <p:grpSpPr>
            <a:xfrm>
              <a:off x="8025744" y="3373036"/>
              <a:ext cx="3789769" cy="684000"/>
              <a:chOff x="15824233" y="2888882"/>
              <a:chExt cx="3789769" cy="828363"/>
            </a:xfrm>
          </p:grpSpPr>
          <p:sp>
            <p:nvSpPr>
              <p:cNvPr id="137" name="Rectangle 65">
                <a:extLst>
                  <a:ext uri="{FF2B5EF4-FFF2-40B4-BE49-F238E27FC236}">
                    <a16:creationId xmlns:a16="http://schemas.microsoft.com/office/drawing/2014/main" id="{DC231559-0E9C-47E1-B206-48A221DDBA87}"/>
                  </a:ext>
                </a:extLst>
              </p:cNvPr>
              <p:cNvSpPr/>
              <p:nvPr/>
            </p:nvSpPr>
            <p:spPr>
              <a:xfrm>
                <a:off x="15824233" y="2888882"/>
                <a:ext cx="3789769" cy="828000"/>
              </a:xfrm>
              <a:prstGeom prst="rect">
                <a:avLst/>
              </a:prstGeom>
              <a:solidFill>
                <a:srgbClr val="01B279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38" name="Rectangle 66">
                <a:extLst>
                  <a:ext uri="{FF2B5EF4-FFF2-40B4-BE49-F238E27FC236}">
                    <a16:creationId xmlns:a16="http://schemas.microsoft.com/office/drawing/2014/main" id="{3488E416-8235-434E-9F18-8D5265248968}"/>
                  </a:ext>
                </a:extLst>
              </p:cNvPr>
              <p:cNvSpPr/>
              <p:nvPr/>
            </p:nvSpPr>
            <p:spPr>
              <a:xfrm>
                <a:off x="15824233" y="2918653"/>
                <a:ext cx="3774436" cy="79859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3600" kern="1200" dirty="0">
                    <a:solidFill>
                      <a:schemeClr val="bg1"/>
                    </a:solidFill>
                    <a:latin typeface="PingFang SC Light" charset="-122"/>
                    <a:ea typeface="PingFang SC Light" charset="-122"/>
                    <a:cs typeface="PingFang SC Light" charset="-122"/>
                  </a:rPr>
                  <a:t>尊重</a:t>
                </a:r>
                <a:endParaRPr lang="en-US" sz="3600" i="0" kern="1200" dirty="0">
                  <a:solidFill>
                    <a:schemeClr val="bg1"/>
                  </a:solidFill>
                  <a:latin typeface="PingFang SC Light" charset="-122"/>
                  <a:ea typeface="PingFang SC Light" charset="-122"/>
                  <a:cs typeface="PingFang SC Light" charset="-122"/>
                </a:endParaRPr>
              </a:p>
            </p:txBody>
          </p:sp>
        </p:grpSp>
        <p:grpSp>
          <p:nvGrpSpPr>
            <p:cNvPr id="134" name="Group 59">
              <a:extLst>
                <a:ext uri="{FF2B5EF4-FFF2-40B4-BE49-F238E27FC236}">
                  <a16:creationId xmlns:a16="http://schemas.microsoft.com/office/drawing/2014/main" id="{059CA396-BD1F-4190-A61B-890736DF8080}"/>
                </a:ext>
              </a:extLst>
            </p:cNvPr>
            <p:cNvGrpSpPr/>
            <p:nvPr/>
          </p:nvGrpSpPr>
          <p:grpSpPr>
            <a:xfrm>
              <a:off x="8025744" y="4164191"/>
              <a:ext cx="3789769" cy="684000"/>
              <a:chOff x="15824233" y="2888882"/>
              <a:chExt cx="3789769" cy="828363"/>
            </a:xfrm>
          </p:grpSpPr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D8A96D1F-9BAF-4E53-A8FB-DC7174136EF3}"/>
                  </a:ext>
                </a:extLst>
              </p:cNvPr>
              <p:cNvSpPr/>
              <p:nvPr/>
            </p:nvSpPr>
            <p:spPr>
              <a:xfrm>
                <a:off x="15824233" y="2888882"/>
                <a:ext cx="3789769" cy="828000"/>
              </a:xfrm>
              <a:prstGeom prst="rect">
                <a:avLst/>
              </a:prstGeom>
              <a:solidFill>
                <a:srgbClr val="01B279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D158C75F-C34B-4848-ABB9-DCA36E74A1DD}"/>
                  </a:ext>
                </a:extLst>
              </p:cNvPr>
              <p:cNvSpPr/>
              <p:nvPr/>
            </p:nvSpPr>
            <p:spPr>
              <a:xfrm>
                <a:off x="15824233" y="2918653"/>
                <a:ext cx="3774436" cy="79859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3600" i="0" kern="1200" dirty="0">
                    <a:solidFill>
                      <a:schemeClr val="bg1"/>
                    </a:solidFill>
                    <a:latin typeface="PingFang SC Light" charset="-122"/>
                    <a:ea typeface="PingFang SC Light" charset="-122"/>
                    <a:cs typeface="PingFang SC Light" charset="-122"/>
                  </a:rPr>
                  <a:t>省钱</a:t>
                </a:r>
                <a:endParaRPr lang="en-US" sz="3600" i="0" kern="1200" dirty="0">
                  <a:solidFill>
                    <a:schemeClr val="bg1"/>
                  </a:solidFill>
                  <a:latin typeface="PingFang SC Light" charset="-122"/>
                  <a:ea typeface="PingFang SC Light" charset="-122"/>
                  <a:cs typeface="PingFang SC Light" charset="-122"/>
                </a:endParaRPr>
              </a:p>
            </p:txBody>
          </p:sp>
        </p:grpSp>
      </p:grpSp>
      <p:grpSp>
        <p:nvGrpSpPr>
          <p:cNvPr id="143" name="Group 59">
            <a:extLst>
              <a:ext uri="{FF2B5EF4-FFF2-40B4-BE49-F238E27FC236}">
                <a16:creationId xmlns:a16="http://schemas.microsoft.com/office/drawing/2014/main" id="{9822E5EF-58FC-4455-82D6-8D51B18DCB5D}"/>
              </a:ext>
            </a:extLst>
          </p:cNvPr>
          <p:cNvGrpSpPr/>
          <p:nvPr/>
        </p:nvGrpSpPr>
        <p:grpSpPr>
          <a:xfrm>
            <a:off x="8049321" y="10075345"/>
            <a:ext cx="3789769" cy="684000"/>
            <a:chOff x="15824233" y="2888882"/>
            <a:chExt cx="3789769" cy="828363"/>
          </a:xfrm>
        </p:grpSpPr>
        <p:sp>
          <p:nvSpPr>
            <p:cNvPr id="144" name="Rectangle 65">
              <a:extLst>
                <a:ext uri="{FF2B5EF4-FFF2-40B4-BE49-F238E27FC236}">
                  <a16:creationId xmlns:a16="http://schemas.microsoft.com/office/drawing/2014/main" id="{7A30D296-E0FE-4B6E-908A-99D88DD71FFC}"/>
                </a:ext>
              </a:extLst>
            </p:cNvPr>
            <p:cNvSpPr/>
            <p:nvPr/>
          </p:nvSpPr>
          <p:spPr>
            <a:xfrm>
              <a:off x="15824233" y="2888882"/>
              <a:ext cx="3789769" cy="828000"/>
            </a:xfrm>
            <a:prstGeom prst="rect">
              <a:avLst/>
            </a:prstGeom>
            <a:solidFill>
              <a:srgbClr val="01B279">
                <a:alpha val="50196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45" name="Rectangle 66">
              <a:extLst>
                <a:ext uri="{FF2B5EF4-FFF2-40B4-BE49-F238E27FC236}">
                  <a16:creationId xmlns:a16="http://schemas.microsoft.com/office/drawing/2014/main" id="{6920FEB7-13A5-464D-BFCC-DEA193E6C0F3}"/>
                </a:ext>
              </a:extLst>
            </p:cNvPr>
            <p:cNvSpPr/>
            <p:nvPr/>
          </p:nvSpPr>
          <p:spPr>
            <a:xfrm>
              <a:off x="15824233" y="2918653"/>
              <a:ext cx="3774436" cy="798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i="0" kern="1200" dirty="0">
                  <a:solidFill>
                    <a:schemeClr val="bg1"/>
                  </a:solidFill>
                  <a:latin typeface="PingFang SC Light" charset="-122"/>
                  <a:ea typeface="PingFang SC Light" charset="-122"/>
                  <a:cs typeface="PingFang SC Light" charset="-122"/>
                </a:rPr>
                <a:t>提高品牌影响力</a:t>
              </a:r>
              <a:endParaRPr lang="en-US" sz="3600" i="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endParaRPr>
            </a:p>
          </p:txBody>
        </p:sp>
      </p:grpSp>
      <p:sp>
        <p:nvSpPr>
          <p:cNvPr id="146" name="Left Brace 60">
            <a:extLst>
              <a:ext uri="{FF2B5EF4-FFF2-40B4-BE49-F238E27FC236}">
                <a16:creationId xmlns:a16="http://schemas.microsoft.com/office/drawing/2014/main" id="{1236CE56-BC89-4273-9E85-42CBBAD9A024}"/>
              </a:ext>
            </a:extLst>
          </p:cNvPr>
          <p:cNvSpPr/>
          <p:nvPr/>
        </p:nvSpPr>
        <p:spPr>
          <a:xfrm>
            <a:off x="6741619" y="3230727"/>
            <a:ext cx="623817" cy="2585160"/>
          </a:xfrm>
          <a:prstGeom prst="leftBrace">
            <a:avLst/>
          </a:prstGeom>
          <a:noFill/>
          <a:ln w="25400" cap="flat">
            <a:solidFill>
              <a:srgbClr val="01B27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pSp>
        <p:nvGrpSpPr>
          <p:cNvPr id="147" name="Group 59">
            <a:extLst>
              <a:ext uri="{FF2B5EF4-FFF2-40B4-BE49-F238E27FC236}">
                <a16:creationId xmlns:a16="http://schemas.microsoft.com/office/drawing/2014/main" id="{F11FD5A9-7C91-431C-82DB-3080B074B12D}"/>
              </a:ext>
            </a:extLst>
          </p:cNvPr>
          <p:cNvGrpSpPr/>
          <p:nvPr/>
        </p:nvGrpSpPr>
        <p:grpSpPr>
          <a:xfrm>
            <a:off x="8049321" y="5845531"/>
            <a:ext cx="3789769" cy="684000"/>
            <a:chOff x="15824233" y="2888882"/>
            <a:chExt cx="3789769" cy="828363"/>
          </a:xfrm>
        </p:grpSpPr>
        <p:sp>
          <p:nvSpPr>
            <p:cNvPr id="148" name="Rectangle 65">
              <a:extLst>
                <a:ext uri="{FF2B5EF4-FFF2-40B4-BE49-F238E27FC236}">
                  <a16:creationId xmlns:a16="http://schemas.microsoft.com/office/drawing/2014/main" id="{36E705BB-B689-4812-A579-2E5FFF23A6A1}"/>
                </a:ext>
              </a:extLst>
            </p:cNvPr>
            <p:cNvSpPr/>
            <p:nvPr/>
          </p:nvSpPr>
          <p:spPr>
            <a:xfrm>
              <a:off x="15824233" y="2888882"/>
              <a:ext cx="3789769" cy="828000"/>
            </a:xfrm>
            <a:prstGeom prst="rect">
              <a:avLst/>
            </a:prstGeom>
            <a:solidFill>
              <a:srgbClr val="01B279">
                <a:alpha val="50196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49" name="Rectangle 66">
              <a:extLst>
                <a:ext uri="{FF2B5EF4-FFF2-40B4-BE49-F238E27FC236}">
                  <a16:creationId xmlns:a16="http://schemas.microsoft.com/office/drawing/2014/main" id="{C8641E1E-3235-41E4-AB6B-93E3348C9AA5}"/>
                </a:ext>
              </a:extLst>
            </p:cNvPr>
            <p:cNvSpPr/>
            <p:nvPr/>
          </p:nvSpPr>
          <p:spPr>
            <a:xfrm>
              <a:off x="15824233" y="2918653"/>
              <a:ext cx="3774436" cy="798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dirty="0">
                  <a:solidFill>
                    <a:schemeClr val="bg1"/>
                  </a:solidFill>
                  <a:latin typeface="PingFang SC Light" charset="-122"/>
                  <a:ea typeface="PingFang SC Light" charset="-122"/>
                  <a:cs typeface="PingFang SC Light" charset="-122"/>
                </a:rPr>
                <a:t>更安全</a:t>
              </a:r>
              <a:endParaRPr lang="en-US" sz="3600" i="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endParaRPr>
            </a:p>
          </p:txBody>
        </p:sp>
      </p:grpSp>
      <p:sp>
        <p:nvSpPr>
          <p:cNvPr id="150" name="Left Brace 60">
            <a:extLst>
              <a:ext uri="{FF2B5EF4-FFF2-40B4-BE49-F238E27FC236}">
                <a16:creationId xmlns:a16="http://schemas.microsoft.com/office/drawing/2014/main" id="{724290BD-6FAA-45C2-B3EA-3DE5CEF18704}"/>
              </a:ext>
            </a:extLst>
          </p:cNvPr>
          <p:cNvSpPr/>
          <p:nvPr/>
        </p:nvSpPr>
        <p:spPr>
          <a:xfrm>
            <a:off x="6759306" y="6051120"/>
            <a:ext cx="623817" cy="2585160"/>
          </a:xfrm>
          <a:prstGeom prst="leftBrace">
            <a:avLst/>
          </a:prstGeom>
          <a:noFill/>
          <a:ln w="25400" cap="flat">
            <a:solidFill>
              <a:srgbClr val="01B27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1" name="Left Brace 60">
            <a:extLst>
              <a:ext uri="{FF2B5EF4-FFF2-40B4-BE49-F238E27FC236}">
                <a16:creationId xmlns:a16="http://schemas.microsoft.com/office/drawing/2014/main" id="{6790CAAF-17FB-4943-A760-E0D6B30700ED}"/>
              </a:ext>
            </a:extLst>
          </p:cNvPr>
          <p:cNvSpPr/>
          <p:nvPr/>
        </p:nvSpPr>
        <p:spPr>
          <a:xfrm>
            <a:off x="6796483" y="9426987"/>
            <a:ext cx="623817" cy="2129465"/>
          </a:xfrm>
          <a:prstGeom prst="leftBrace">
            <a:avLst/>
          </a:prstGeom>
          <a:noFill/>
          <a:ln w="25400" cap="flat">
            <a:solidFill>
              <a:srgbClr val="01B27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pSp>
        <p:nvGrpSpPr>
          <p:cNvPr id="152" name="Group 59">
            <a:extLst>
              <a:ext uri="{FF2B5EF4-FFF2-40B4-BE49-F238E27FC236}">
                <a16:creationId xmlns:a16="http://schemas.microsoft.com/office/drawing/2014/main" id="{A598F591-228C-403C-983E-A8CAFAE5969B}"/>
              </a:ext>
            </a:extLst>
          </p:cNvPr>
          <p:cNvGrpSpPr/>
          <p:nvPr/>
        </p:nvGrpSpPr>
        <p:grpSpPr>
          <a:xfrm>
            <a:off x="8049320" y="9247813"/>
            <a:ext cx="3789769" cy="684000"/>
            <a:chOff x="15824233" y="2888882"/>
            <a:chExt cx="3789769" cy="828363"/>
          </a:xfrm>
        </p:grpSpPr>
        <p:sp>
          <p:nvSpPr>
            <p:cNvPr id="153" name="Rectangle 65">
              <a:extLst>
                <a:ext uri="{FF2B5EF4-FFF2-40B4-BE49-F238E27FC236}">
                  <a16:creationId xmlns:a16="http://schemas.microsoft.com/office/drawing/2014/main" id="{395C72A8-996A-480B-8B2B-BFDCA8E73053}"/>
                </a:ext>
              </a:extLst>
            </p:cNvPr>
            <p:cNvSpPr/>
            <p:nvPr/>
          </p:nvSpPr>
          <p:spPr>
            <a:xfrm>
              <a:off x="15824233" y="2888882"/>
              <a:ext cx="3789769" cy="828000"/>
            </a:xfrm>
            <a:prstGeom prst="rect">
              <a:avLst/>
            </a:prstGeom>
            <a:solidFill>
              <a:srgbClr val="01B279">
                <a:alpha val="50196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54" name="Rectangle 66">
              <a:extLst>
                <a:ext uri="{FF2B5EF4-FFF2-40B4-BE49-F238E27FC236}">
                  <a16:creationId xmlns:a16="http://schemas.microsoft.com/office/drawing/2014/main" id="{665119FD-0262-493C-A896-2E51A17D3D27}"/>
                </a:ext>
              </a:extLst>
            </p:cNvPr>
            <p:cNvSpPr/>
            <p:nvPr/>
          </p:nvSpPr>
          <p:spPr>
            <a:xfrm>
              <a:off x="15824233" y="2918653"/>
              <a:ext cx="3774436" cy="798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i="0" kern="1200" dirty="0">
                  <a:solidFill>
                    <a:schemeClr val="bg1"/>
                  </a:solidFill>
                  <a:latin typeface="PingFang SC Light" charset="-122"/>
                  <a:ea typeface="PingFang SC Light" charset="-122"/>
                  <a:cs typeface="PingFang SC Light" charset="-122"/>
                </a:rPr>
                <a:t>管理精细化</a:t>
              </a:r>
              <a:endParaRPr lang="en-US" sz="3600" i="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endParaRPr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A5F02BE8-FF81-4A95-9D34-4B54E7CF8745}"/>
              </a:ext>
            </a:extLst>
          </p:cNvPr>
          <p:cNvGrpSpPr/>
          <p:nvPr/>
        </p:nvGrpSpPr>
        <p:grpSpPr>
          <a:xfrm>
            <a:off x="13468669" y="1979383"/>
            <a:ext cx="6830222" cy="2587912"/>
            <a:chOff x="13468669" y="3088342"/>
            <a:chExt cx="6830222" cy="2587912"/>
          </a:xfrm>
        </p:grpSpPr>
        <p:grpSp>
          <p:nvGrpSpPr>
            <p:cNvPr id="156" name="Group 31">
              <a:extLst>
                <a:ext uri="{FF2B5EF4-FFF2-40B4-BE49-F238E27FC236}">
                  <a16:creationId xmlns:a16="http://schemas.microsoft.com/office/drawing/2014/main" id="{D1E17E6B-A3C4-4BE6-B6C7-82B17623BF61}"/>
                </a:ext>
              </a:extLst>
            </p:cNvPr>
            <p:cNvGrpSpPr/>
            <p:nvPr/>
          </p:nvGrpSpPr>
          <p:grpSpPr>
            <a:xfrm>
              <a:off x="13507579" y="4847891"/>
              <a:ext cx="6791312" cy="828363"/>
              <a:chOff x="15824233" y="2888882"/>
              <a:chExt cx="3789769" cy="828363"/>
            </a:xfrm>
            <a:solidFill>
              <a:srgbClr val="52A7F9">
                <a:alpha val="50000"/>
              </a:srgbClr>
            </a:solidFill>
          </p:grpSpPr>
          <p:sp>
            <p:nvSpPr>
              <p:cNvPr id="158" name="Rectangle 30">
                <a:extLst>
                  <a:ext uri="{FF2B5EF4-FFF2-40B4-BE49-F238E27FC236}">
                    <a16:creationId xmlns:a16="http://schemas.microsoft.com/office/drawing/2014/main" id="{72A4BFB6-47B4-4A30-906A-CDAA9593ACF6}"/>
                  </a:ext>
                </a:extLst>
              </p:cNvPr>
              <p:cNvSpPr/>
              <p:nvPr/>
            </p:nvSpPr>
            <p:spPr>
              <a:xfrm>
                <a:off x="15824233" y="2888882"/>
                <a:ext cx="3789769" cy="82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59" name="Rectangle 33">
                <a:extLst>
                  <a:ext uri="{FF2B5EF4-FFF2-40B4-BE49-F238E27FC236}">
                    <a16:creationId xmlns:a16="http://schemas.microsoft.com/office/drawing/2014/main" id="{E0A8B6F1-5900-4336-BD3F-A47244BC1C3E}"/>
                  </a:ext>
                </a:extLst>
              </p:cNvPr>
              <p:cNvSpPr/>
              <p:nvPr/>
            </p:nvSpPr>
            <p:spPr>
              <a:xfrm>
                <a:off x="15824233" y="2918653"/>
                <a:ext cx="3774436" cy="798592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3600" kern="1200" dirty="0">
                    <a:solidFill>
                      <a:schemeClr val="bg1"/>
                    </a:solidFill>
                    <a:latin typeface="PingFang SC Light" charset="-122"/>
                    <a:ea typeface="PingFang SC Light" charset="-122"/>
                    <a:cs typeface="PingFang SC Light" charset="-122"/>
                  </a:rPr>
                  <a:t>远程类（低延时）应用</a:t>
                </a:r>
                <a:endParaRPr lang="en-US" sz="3600" i="0" kern="1200" dirty="0">
                  <a:solidFill>
                    <a:schemeClr val="bg1"/>
                  </a:solidFill>
                  <a:latin typeface="PingFang SC Light" charset="-122"/>
                  <a:ea typeface="PingFang SC Light" charset="-122"/>
                  <a:cs typeface="PingFang SC Light" charset="-122"/>
                </a:endParaRPr>
              </a:p>
            </p:txBody>
          </p:sp>
        </p:grpSp>
        <p:sp>
          <p:nvSpPr>
            <p:cNvPr id="157" name="Shape 416" descr="Shape 548">
              <a:extLst>
                <a:ext uri="{FF2B5EF4-FFF2-40B4-BE49-F238E27FC236}">
                  <a16:creationId xmlns:a16="http://schemas.microsoft.com/office/drawing/2014/main" id="{BD26137B-66D4-4FFD-8904-7A710441BF31}"/>
                </a:ext>
              </a:extLst>
            </p:cNvPr>
            <p:cNvSpPr/>
            <p:nvPr/>
          </p:nvSpPr>
          <p:spPr>
            <a:xfrm>
              <a:off x="13468669" y="3088342"/>
              <a:ext cx="6830222" cy="2585160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400000"/>
            </a:ln>
          </p:spPr>
          <p:txBody>
            <a:bodyPr lIns="71436" tIns="71436" rIns="71436" bIns="71436" anchor="ctr"/>
            <a:lstStyle/>
            <a:p>
              <a:pPr defTabSz="821529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0" name="Rectangle 39">
            <a:extLst>
              <a:ext uri="{FF2B5EF4-FFF2-40B4-BE49-F238E27FC236}">
                <a16:creationId xmlns:a16="http://schemas.microsoft.com/office/drawing/2014/main" id="{6F6108E0-EE7F-408B-BF6F-E3442FC8BCB9}"/>
              </a:ext>
            </a:extLst>
          </p:cNvPr>
          <p:cNvSpPr/>
          <p:nvPr/>
        </p:nvSpPr>
        <p:spPr>
          <a:xfrm>
            <a:off x="13983078" y="2085296"/>
            <a:ext cx="2500058" cy="7985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0" i="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远程会诊</a:t>
            </a:r>
            <a:endParaRPr lang="en-US" sz="2800" b="0" i="0" kern="1200" dirty="0">
              <a:solidFill>
                <a:schemeClr val="bg1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sp>
        <p:nvSpPr>
          <p:cNvPr id="161" name="Rectangle 39">
            <a:extLst>
              <a:ext uri="{FF2B5EF4-FFF2-40B4-BE49-F238E27FC236}">
                <a16:creationId xmlns:a16="http://schemas.microsoft.com/office/drawing/2014/main" id="{CA021E5E-309D-46C1-8FF3-0A3B00586E0D}"/>
              </a:ext>
            </a:extLst>
          </p:cNvPr>
          <p:cNvSpPr/>
          <p:nvPr/>
        </p:nvSpPr>
        <p:spPr>
          <a:xfrm>
            <a:off x="13983078" y="2830858"/>
            <a:ext cx="2500058" cy="7985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0" i="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远程手术</a:t>
            </a:r>
            <a:endParaRPr lang="en-US" sz="2800" b="0" i="0" kern="1200" dirty="0">
              <a:solidFill>
                <a:schemeClr val="bg1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sp>
        <p:nvSpPr>
          <p:cNvPr id="162" name="Rectangle 39">
            <a:extLst>
              <a:ext uri="{FF2B5EF4-FFF2-40B4-BE49-F238E27FC236}">
                <a16:creationId xmlns:a16="http://schemas.microsoft.com/office/drawing/2014/main" id="{8493CDE1-68BE-453F-9E15-E70617D495AA}"/>
              </a:ext>
            </a:extLst>
          </p:cNvPr>
          <p:cNvSpPr/>
          <p:nvPr/>
        </p:nvSpPr>
        <p:spPr>
          <a:xfrm>
            <a:off x="16075779" y="2117533"/>
            <a:ext cx="2500058" cy="7985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0" i="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远程查房</a:t>
            </a:r>
            <a:endParaRPr lang="en-US" sz="2800" b="0" i="0" kern="1200" dirty="0">
              <a:solidFill>
                <a:schemeClr val="bg1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sp>
        <p:nvSpPr>
          <p:cNvPr id="163" name="Rectangle 39">
            <a:extLst>
              <a:ext uri="{FF2B5EF4-FFF2-40B4-BE49-F238E27FC236}">
                <a16:creationId xmlns:a16="http://schemas.microsoft.com/office/drawing/2014/main" id="{D9E520D2-71D1-4230-BF4F-9212C5E9F064}"/>
              </a:ext>
            </a:extLst>
          </p:cNvPr>
          <p:cNvSpPr/>
          <p:nvPr/>
        </p:nvSpPr>
        <p:spPr>
          <a:xfrm>
            <a:off x="16075779" y="2814018"/>
            <a:ext cx="2500058" cy="7985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0" i="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远程诊断</a:t>
            </a:r>
            <a:endParaRPr lang="en-US" sz="2800" b="0" i="0" kern="1200" dirty="0">
              <a:solidFill>
                <a:schemeClr val="bg1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sp>
        <p:nvSpPr>
          <p:cNvPr id="164" name="Rectangle 39">
            <a:extLst>
              <a:ext uri="{FF2B5EF4-FFF2-40B4-BE49-F238E27FC236}">
                <a16:creationId xmlns:a16="http://schemas.microsoft.com/office/drawing/2014/main" id="{3AA69D74-DD3E-49F3-ADEE-9E76D4C7FDEB}"/>
              </a:ext>
            </a:extLst>
          </p:cNvPr>
          <p:cNvSpPr/>
          <p:nvPr/>
        </p:nvSpPr>
        <p:spPr>
          <a:xfrm>
            <a:off x="18224133" y="2098849"/>
            <a:ext cx="2500058" cy="7985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0" i="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远程影像</a:t>
            </a:r>
            <a:endParaRPr lang="en-US" sz="2800" b="0" i="0" kern="1200" dirty="0">
              <a:solidFill>
                <a:schemeClr val="bg1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sp>
        <p:nvSpPr>
          <p:cNvPr id="165" name="Rectangle 39">
            <a:extLst>
              <a:ext uri="{FF2B5EF4-FFF2-40B4-BE49-F238E27FC236}">
                <a16:creationId xmlns:a16="http://schemas.microsoft.com/office/drawing/2014/main" id="{4DEDB575-1A92-4C8F-812B-78F5A86066DD}"/>
              </a:ext>
            </a:extLst>
          </p:cNvPr>
          <p:cNvSpPr/>
          <p:nvPr/>
        </p:nvSpPr>
        <p:spPr>
          <a:xfrm>
            <a:off x="18224133" y="2795334"/>
            <a:ext cx="2500058" cy="7985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0" i="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远程</a:t>
            </a:r>
            <a:r>
              <a:rPr lang="en-US" altLang="zh-CN" sz="2800" b="0" i="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+…</a:t>
            </a:r>
            <a:endParaRPr lang="en-US" sz="2800" b="0" i="0" kern="1200" dirty="0">
              <a:solidFill>
                <a:schemeClr val="bg1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49470FF-3C29-4AFA-B2A4-03EAA34BE494}"/>
              </a:ext>
            </a:extLst>
          </p:cNvPr>
          <p:cNvGrpSpPr/>
          <p:nvPr/>
        </p:nvGrpSpPr>
        <p:grpSpPr>
          <a:xfrm>
            <a:off x="13484884" y="4894438"/>
            <a:ext cx="6830222" cy="2587912"/>
            <a:chOff x="13468669" y="3088342"/>
            <a:chExt cx="6830222" cy="2587912"/>
          </a:xfrm>
        </p:grpSpPr>
        <p:grpSp>
          <p:nvGrpSpPr>
            <p:cNvPr id="168" name="Group 31">
              <a:extLst>
                <a:ext uri="{FF2B5EF4-FFF2-40B4-BE49-F238E27FC236}">
                  <a16:creationId xmlns:a16="http://schemas.microsoft.com/office/drawing/2014/main" id="{86F9D9F8-BB8A-456C-8F2E-7E68EB262A5E}"/>
                </a:ext>
              </a:extLst>
            </p:cNvPr>
            <p:cNvGrpSpPr/>
            <p:nvPr/>
          </p:nvGrpSpPr>
          <p:grpSpPr>
            <a:xfrm>
              <a:off x="13507579" y="4847891"/>
              <a:ext cx="6791312" cy="828363"/>
              <a:chOff x="15824233" y="2888882"/>
              <a:chExt cx="3789769" cy="828363"/>
            </a:xfrm>
            <a:solidFill>
              <a:srgbClr val="52A7F9">
                <a:alpha val="50000"/>
              </a:srgbClr>
            </a:solidFill>
          </p:grpSpPr>
          <p:sp>
            <p:nvSpPr>
              <p:cNvPr id="170" name="Rectangle 30">
                <a:extLst>
                  <a:ext uri="{FF2B5EF4-FFF2-40B4-BE49-F238E27FC236}">
                    <a16:creationId xmlns:a16="http://schemas.microsoft.com/office/drawing/2014/main" id="{69DE8747-CA73-410E-82E6-27D5D8AB79FB}"/>
                  </a:ext>
                </a:extLst>
              </p:cNvPr>
              <p:cNvSpPr/>
              <p:nvPr/>
            </p:nvSpPr>
            <p:spPr>
              <a:xfrm>
                <a:off x="15824233" y="2888882"/>
                <a:ext cx="3789769" cy="82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1" name="Rectangle 33">
                <a:extLst>
                  <a:ext uri="{FF2B5EF4-FFF2-40B4-BE49-F238E27FC236}">
                    <a16:creationId xmlns:a16="http://schemas.microsoft.com/office/drawing/2014/main" id="{90ECA7A1-A767-4888-BC14-CB09D83BE1E7}"/>
                  </a:ext>
                </a:extLst>
              </p:cNvPr>
              <p:cNvSpPr/>
              <p:nvPr/>
            </p:nvSpPr>
            <p:spPr>
              <a:xfrm>
                <a:off x="15824233" y="2918653"/>
                <a:ext cx="3774436" cy="798592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3600" kern="1200" dirty="0">
                    <a:solidFill>
                      <a:schemeClr val="bg1"/>
                    </a:solidFill>
                    <a:latin typeface="PingFang SC Light" charset="-122"/>
                    <a:ea typeface="PingFang SC Light" charset="-122"/>
                    <a:cs typeface="PingFang SC Light" charset="-122"/>
                  </a:rPr>
                  <a:t>物联网（数据大）类</a:t>
                </a:r>
                <a:endParaRPr lang="en-US" sz="3600" i="0" kern="1200" dirty="0">
                  <a:solidFill>
                    <a:schemeClr val="bg1"/>
                  </a:solidFill>
                  <a:latin typeface="PingFang SC Light" charset="-122"/>
                  <a:ea typeface="PingFang SC Light" charset="-122"/>
                  <a:cs typeface="PingFang SC Light" charset="-122"/>
                </a:endParaRPr>
              </a:p>
            </p:txBody>
          </p:sp>
        </p:grpSp>
        <p:sp>
          <p:nvSpPr>
            <p:cNvPr id="169" name="Shape 416" descr="Shape 548">
              <a:extLst>
                <a:ext uri="{FF2B5EF4-FFF2-40B4-BE49-F238E27FC236}">
                  <a16:creationId xmlns:a16="http://schemas.microsoft.com/office/drawing/2014/main" id="{8D3395D3-7113-481D-BF0D-735CF663FAE2}"/>
                </a:ext>
              </a:extLst>
            </p:cNvPr>
            <p:cNvSpPr/>
            <p:nvPr/>
          </p:nvSpPr>
          <p:spPr>
            <a:xfrm>
              <a:off x="13468669" y="3088342"/>
              <a:ext cx="6830222" cy="2585160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400000"/>
            </a:ln>
          </p:spPr>
          <p:txBody>
            <a:bodyPr lIns="71436" tIns="71436" rIns="71436" bIns="71436" anchor="ctr"/>
            <a:lstStyle/>
            <a:p>
              <a:pPr defTabSz="821529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2" name="Rectangle 39">
            <a:extLst>
              <a:ext uri="{FF2B5EF4-FFF2-40B4-BE49-F238E27FC236}">
                <a16:creationId xmlns:a16="http://schemas.microsoft.com/office/drawing/2014/main" id="{36A17A97-B2AD-4A8D-BDBC-4F169C539634}"/>
              </a:ext>
            </a:extLst>
          </p:cNvPr>
          <p:cNvSpPr/>
          <p:nvPr/>
        </p:nvSpPr>
        <p:spPr>
          <a:xfrm>
            <a:off x="13999293" y="5000351"/>
            <a:ext cx="2500058" cy="7985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0" i="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超级救护车</a:t>
            </a:r>
            <a:endParaRPr lang="en-US" sz="2800" b="0" i="0" kern="1200" dirty="0">
              <a:solidFill>
                <a:schemeClr val="bg1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sp>
        <p:nvSpPr>
          <p:cNvPr id="173" name="Rectangle 39">
            <a:extLst>
              <a:ext uri="{FF2B5EF4-FFF2-40B4-BE49-F238E27FC236}">
                <a16:creationId xmlns:a16="http://schemas.microsoft.com/office/drawing/2014/main" id="{3042C7FD-0082-4E9E-8372-E68BCC23A418}"/>
              </a:ext>
            </a:extLst>
          </p:cNvPr>
          <p:cNvSpPr/>
          <p:nvPr/>
        </p:nvSpPr>
        <p:spPr>
          <a:xfrm>
            <a:off x="13999293" y="5745913"/>
            <a:ext cx="2500058" cy="7985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实时健康监控</a:t>
            </a:r>
            <a:endParaRPr lang="en-US" sz="2800" b="0" i="0" kern="1200" dirty="0">
              <a:solidFill>
                <a:schemeClr val="bg1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sp>
        <p:nvSpPr>
          <p:cNvPr id="174" name="Rectangle 39">
            <a:extLst>
              <a:ext uri="{FF2B5EF4-FFF2-40B4-BE49-F238E27FC236}">
                <a16:creationId xmlns:a16="http://schemas.microsoft.com/office/drawing/2014/main" id="{EE8C01D3-0BCC-4C90-B8FB-2819A95CDD12}"/>
              </a:ext>
            </a:extLst>
          </p:cNvPr>
          <p:cNvSpPr/>
          <p:nvPr/>
        </p:nvSpPr>
        <p:spPr>
          <a:xfrm>
            <a:off x="17010887" y="5011993"/>
            <a:ext cx="3513825" cy="7985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手术</a:t>
            </a:r>
            <a:endParaRPr lang="en-US" sz="2800" b="0" i="0" kern="1200" dirty="0">
              <a:solidFill>
                <a:schemeClr val="bg1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sp>
        <p:nvSpPr>
          <p:cNvPr id="175" name="Rectangle 39">
            <a:extLst>
              <a:ext uri="{FF2B5EF4-FFF2-40B4-BE49-F238E27FC236}">
                <a16:creationId xmlns:a16="http://schemas.microsoft.com/office/drawing/2014/main" id="{DB05E0FB-D392-420A-8BF3-B23A8E2BB204}"/>
              </a:ext>
            </a:extLst>
          </p:cNvPr>
          <p:cNvSpPr/>
          <p:nvPr/>
        </p:nvSpPr>
        <p:spPr>
          <a:xfrm>
            <a:off x="17010888" y="5690448"/>
            <a:ext cx="3263208" cy="81662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影像数据传输</a:t>
            </a:r>
            <a:endParaRPr lang="en-US" sz="2800" b="0" i="0" kern="1200" dirty="0">
              <a:solidFill>
                <a:schemeClr val="bg1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AF51251D-EDEA-42B9-9E81-2BDBC235377F}"/>
              </a:ext>
            </a:extLst>
          </p:cNvPr>
          <p:cNvGrpSpPr/>
          <p:nvPr/>
        </p:nvGrpSpPr>
        <p:grpSpPr>
          <a:xfrm>
            <a:off x="13468669" y="7917211"/>
            <a:ext cx="6830222" cy="1853648"/>
            <a:chOff x="13501816" y="9870330"/>
            <a:chExt cx="6830222" cy="1853648"/>
          </a:xfrm>
        </p:grpSpPr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A2C3F444-3B47-4DDA-B773-BDEADDA88233}"/>
                </a:ext>
              </a:extLst>
            </p:cNvPr>
            <p:cNvGrpSpPr/>
            <p:nvPr/>
          </p:nvGrpSpPr>
          <p:grpSpPr>
            <a:xfrm>
              <a:off x="13501816" y="9870330"/>
              <a:ext cx="6830222" cy="1853648"/>
              <a:chOff x="13468669" y="3822606"/>
              <a:chExt cx="6830222" cy="1853648"/>
            </a:xfrm>
          </p:grpSpPr>
          <p:grpSp>
            <p:nvGrpSpPr>
              <p:cNvPr id="180" name="Group 31">
                <a:extLst>
                  <a:ext uri="{FF2B5EF4-FFF2-40B4-BE49-F238E27FC236}">
                    <a16:creationId xmlns:a16="http://schemas.microsoft.com/office/drawing/2014/main" id="{DFD7D556-2D09-46CC-A850-01166AE83C1B}"/>
                  </a:ext>
                </a:extLst>
              </p:cNvPr>
              <p:cNvGrpSpPr/>
              <p:nvPr/>
            </p:nvGrpSpPr>
            <p:grpSpPr>
              <a:xfrm>
                <a:off x="13507579" y="4847891"/>
                <a:ext cx="6791312" cy="828363"/>
                <a:chOff x="15824233" y="2888882"/>
                <a:chExt cx="3789769" cy="828363"/>
              </a:xfrm>
              <a:solidFill>
                <a:srgbClr val="52A7F9">
                  <a:alpha val="50000"/>
                </a:srgbClr>
              </a:solidFill>
            </p:grpSpPr>
            <p:sp>
              <p:nvSpPr>
                <p:cNvPr id="182" name="Rectangle 30">
                  <a:extLst>
                    <a:ext uri="{FF2B5EF4-FFF2-40B4-BE49-F238E27FC236}">
                      <a16:creationId xmlns:a16="http://schemas.microsoft.com/office/drawing/2014/main" id="{CA625F6E-3B12-4EE5-92F8-1785A86FC0B2}"/>
                    </a:ext>
                  </a:extLst>
                </p:cNvPr>
                <p:cNvSpPr/>
                <p:nvPr/>
              </p:nvSpPr>
              <p:spPr>
                <a:xfrm>
                  <a:off x="15824233" y="2888882"/>
                  <a:ext cx="3789769" cy="82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83" name="Rectangle 33">
                  <a:extLst>
                    <a:ext uri="{FF2B5EF4-FFF2-40B4-BE49-F238E27FC236}">
                      <a16:creationId xmlns:a16="http://schemas.microsoft.com/office/drawing/2014/main" id="{C1A82536-5323-4FD1-B936-A6D062DACF95}"/>
                    </a:ext>
                  </a:extLst>
                </p:cNvPr>
                <p:cNvSpPr/>
                <p:nvPr/>
              </p:nvSpPr>
              <p:spPr>
                <a:xfrm>
                  <a:off x="15824233" y="2918653"/>
                  <a:ext cx="3774436" cy="798592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2550" tIns="82550" rIns="82550" bIns="82550" numCol="1" spcCol="1270" anchor="ctr" anchorCtr="0">
                  <a:noAutofit/>
                </a:bodyPr>
                <a:lstStyle/>
                <a:p>
                  <a:pPr lvl="0" algn="ctr" defTabSz="2889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3600" kern="1200" dirty="0">
                      <a:solidFill>
                        <a:schemeClr val="bg1"/>
                      </a:solidFill>
                      <a:latin typeface="PingFang SC Light" charset="-122"/>
                      <a:ea typeface="PingFang SC Light" charset="-122"/>
                      <a:cs typeface="PingFang SC Light" charset="-122"/>
                    </a:rPr>
                    <a:t>高清视频类应用</a:t>
                  </a:r>
                  <a:endParaRPr lang="en-US" sz="3600" i="0" kern="1200" dirty="0">
                    <a:solidFill>
                      <a:schemeClr val="bg1"/>
                    </a:solidFill>
                    <a:latin typeface="PingFang SC Light" charset="-122"/>
                    <a:ea typeface="PingFang SC Light" charset="-122"/>
                    <a:cs typeface="PingFang SC Light" charset="-122"/>
                  </a:endParaRPr>
                </a:p>
              </p:txBody>
            </p:sp>
          </p:grpSp>
          <p:sp>
            <p:nvSpPr>
              <p:cNvPr id="181" name="Shape 416" descr="Shape 548">
                <a:extLst>
                  <a:ext uri="{FF2B5EF4-FFF2-40B4-BE49-F238E27FC236}">
                    <a16:creationId xmlns:a16="http://schemas.microsoft.com/office/drawing/2014/main" id="{9E0C9DB7-DC93-401A-8BE2-6A7081CFD4CA}"/>
                  </a:ext>
                </a:extLst>
              </p:cNvPr>
              <p:cNvSpPr/>
              <p:nvPr/>
            </p:nvSpPr>
            <p:spPr>
              <a:xfrm>
                <a:off x="13468669" y="3822606"/>
                <a:ext cx="6830222" cy="1850896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400000"/>
              </a:ln>
            </p:spPr>
            <p:txBody>
              <a:bodyPr lIns="71436" tIns="71436" rIns="71436" bIns="71436" anchor="ctr"/>
              <a:lstStyle/>
              <a:p>
                <a:pPr defTabSz="821529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78" name="Rectangle 39">
              <a:extLst>
                <a:ext uri="{FF2B5EF4-FFF2-40B4-BE49-F238E27FC236}">
                  <a16:creationId xmlns:a16="http://schemas.microsoft.com/office/drawing/2014/main" id="{4C6CCB4A-B5D2-4126-8CA5-4166E1BBFE3C}"/>
                </a:ext>
              </a:extLst>
            </p:cNvPr>
            <p:cNvSpPr/>
            <p:nvPr/>
          </p:nvSpPr>
          <p:spPr>
            <a:xfrm>
              <a:off x="14016225" y="10021560"/>
              <a:ext cx="3391242" cy="7118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>
                  <a:solidFill>
                    <a:schemeClr val="bg1"/>
                  </a:solidFill>
                  <a:latin typeface="PingFang SC Light" charset="-122"/>
                  <a:ea typeface="PingFang SC Light" charset="-122"/>
                  <a:cs typeface="PingFang SC Light" charset="-122"/>
                </a:rPr>
                <a:t>VR/AR</a:t>
              </a:r>
              <a:r>
                <a:rPr lang="zh-CN" altLang="en-US" sz="2800" kern="1200" dirty="0">
                  <a:solidFill>
                    <a:schemeClr val="bg1"/>
                  </a:solidFill>
                  <a:latin typeface="PingFang SC Light" charset="-122"/>
                  <a:ea typeface="PingFang SC Light" charset="-122"/>
                  <a:cs typeface="PingFang SC Light" charset="-122"/>
                </a:rPr>
                <a:t>手术教学</a:t>
              </a:r>
              <a:endParaRPr lang="en-US" sz="2800" b="0" i="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endParaRPr>
            </a:p>
          </p:txBody>
        </p:sp>
        <p:sp>
          <p:nvSpPr>
            <p:cNvPr id="179" name="Rectangle 39">
              <a:extLst>
                <a:ext uri="{FF2B5EF4-FFF2-40B4-BE49-F238E27FC236}">
                  <a16:creationId xmlns:a16="http://schemas.microsoft.com/office/drawing/2014/main" id="{730AC0C5-5D9B-4CD2-B492-C933ED153DD6}"/>
                </a:ext>
              </a:extLst>
            </p:cNvPr>
            <p:cNvSpPr/>
            <p:nvPr/>
          </p:nvSpPr>
          <p:spPr>
            <a:xfrm>
              <a:off x="17517770" y="9952994"/>
              <a:ext cx="2500058" cy="798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kern="1200" dirty="0">
                  <a:solidFill>
                    <a:schemeClr val="bg1"/>
                  </a:solidFill>
                  <a:latin typeface="PingFang SC Light" charset="-122"/>
                  <a:ea typeface="PingFang SC Light" charset="-122"/>
                  <a:cs typeface="PingFang SC Light" charset="-122"/>
                </a:rPr>
                <a:t>实时取证</a:t>
              </a:r>
              <a:endParaRPr lang="en-US" sz="2800" b="0" i="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endParaRPr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D614FF32-07AD-4726-A653-CFC25683DBAB}"/>
              </a:ext>
            </a:extLst>
          </p:cNvPr>
          <p:cNvGrpSpPr/>
          <p:nvPr/>
        </p:nvGrpSpPr>
        <p:grpSpPr>
          <a:xfrm>
            <a:off x="13465429" y="10118720"/>
            <a:ext cx="6830222" cy="1853648"/>
            <a:chOff x="13501816" y="9870330"/>
            <a:chExt cx="6830222" cy="1853648"/>
          </a:xfrm>
        </p:grpSpPr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0E5EF74A-F8D4-441B-9314-DB18A750FD80}"/>
                </a:ext>
              </a:extLst>
            </p:cNvPr>
            <p:cNvGrpSpPr/>
            <p:nvPr/>
          </p:nvGrpSpPr>
          <p:grpSpPr>
            <a:xfrm>
              <a:off x="13501816" y="9870330"/>
              <a:ext cx="6830222" cy="1853648"/>
              <a:chOff x="13468669" y="3822606"/>
              <a:chExt cx="6830222" cy="1853648"/>
            </a:xfrm>
          </p:grpSpPr>
          <p:grpSp>
            <p:nvGrpSpPr>
              <p:cNvPr id="187" name="Group 31">
                <a:extLst>
                  <a:ext uri="{FF2B5EF4-FFF2-40B4-BE49-F238E27FC236}">
                    <a16:creationId xmlns:a16="http://schemas.microsoft.com/office/drawing/2014/main" id="{C5B1F147-26AA-46A1-9F52-61D4EE168658}"/>
                  </a:ext>
                </a:extLst>
              </p:cNvPr>
              <p:cNvGrpSpPr/>
              <p:nvPr/>
            </p:nvGrpSpPr>
            <p:grpSpPr>
              <a:xfrm>
                <a:off x="13507579" y="4847891"/>
                <a:ext cx="6791312" cy="828363"/>
                <a:chOff x="15824233" y="2888882"/>
                <a:chExt cx="3789769" cy="828363"/>
              </a:xfrm>
              <a:solidFill>
                <a:srgbClr val="52A7F9">
                  <a:alpha val="50000"/>
                </a:srgbClr>
              </a:solidFill>
            </p:grpSpPr>
            <p:sp>
              <p:nvSpPr>
                <p:cNvPr id="189" name="Rectangle 30">
                  <a:extLst>
                    <a:ext uri="{FF2B5EF4-FFF2-40B4-BE49-F238E27FC236}">
                      <a16:creationId xmlns:a16="http://schemas.microsoft.com/office/drawing/2014/main" id="{293CAF53-E19D-4BF6-8CEE-7D956EFD6BF0}"/>
                    </a:ext>
                  </a:extLst>
                </p:cNvPr>
                <p:cNvSpPr/>
                <p:nvPr/>
              </p:nvSpPr>
              <p:spPr>
                <a:xfrm>
                  <a:off x="15824233" y="2888882"/>
                  <a:ext cx="3789769" cy="82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821531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90" name="Rectangle 33">
                  <a:extLst>
                    <a:ext uri="{FF2B5EF4-FFF2-40B4-BE49-F238E27FC236}">
                      <a16:creationId xmlns:a16="http://schemas.microsoft.com/office/drawing/2014/main" id="{AE7EE98D-F87F-4291-BF11-723AB2F81F23}"/>
                    </a:ext>
                  </a:extLst>
                </p:cNvPr>
                <p:cNvSpPr/>
                <p:nvPr/>
              </p:nvSpPr>
              <p:spPr>
                <a:xfrm>
                  <a:off x="15824233" y="2918653"/>
                  <a:ext cx="3774436" cy="798592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2550" tIns="82550" rIns="82550" bIns="82550" numCol="1" spcCol="1270" anchor="ctr" anchorCtr="0">
                  <a:noAutofit/>
                </a:bodyPr>
                <a:lstStyle/>
                <a:p>
                  <a:pPr lvl="0" algn="ctr" defTabSz="2889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3600" kern="1200" dirty="0">
                      <a:solidFill>
                        <a:schemeClr val="bg1"/>
                      </a:solidFill>
                      <a:latin typeface="PingFang SC Light" charset="-122"/>
                      <a:ea typeface="PingFang SC Light" charset="-122"/>
                      <a:cs typeface="PingFang SC Light" charset="-122"/>
                    </a:rPr>
                    <a:t>高精度类应用</a:t>
                  </a:r>
                  <a:endParaRPr lang="en-US" sz="3600" i="0" kern="1200" dirty="0">
                    <a:solidFill>
                      <a:schemeClr val="bg1"/>
                    </a:solidFill>
                    <a:latin typeface="PingFang SC Light" charset="-122"/>
                    <a:ea typeface="PingFang SC Light" charset="-122"/>
                    <a:cs typeface="PingFang SC Light" charset="-122"/>
                  </a:endParaRPr>
                </a:p>
              </p:txBody>
            </p:sp>
          </p:grpSp>
          <p:sp>
            <p:nvSpPr>
              <p:cNvPr id="188" name="Shape 416" descr="Shape 548">
                <a:extLst>
                  <a:ext uri="{FF2B5EF4-FFF2-40B4-BE49-F238E27FC236}">
                    <a16:creationId xmlns:a16="http://schemas.microsoft.com/office/drawing/2014/main" id="{44D459E8-3310-49F8-81A1-B1C28B6BB8D2}"/>
                  </a:ext>
                </a:extLst>
              </p:cNvPr>
              <p:cNvSpPr/>
              <p:nvPr/>
            </p:nvSpPr>
            <p:spPr>
              <a:xfrm>
                <a:off x="13468669" y="3822606"/>
                <a:ext cx="6830222" cy="1850896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400000"/>
              </a:ln>
            </p:spPr>
            <p:txBody>
              <a:bodyPr lIns="71436" tIns="71436" rIns="71436" bIns="71436" anchor="ctr"/>
              <a:lstStyle/>
              <a:p>
                <a:pPr defTabSz="821529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86" name="Rectangle 39">
              <a:extLst>
                <a:ext uri="{FF2B5EF4-FFF2-40B4-BE49-F238E27FC236}">
                  <a16:creationId xmlns:a16="http://schemas.microsoft.com/office/drawing/2014/main" id="{8F4C8F27-9FD2-45F8-AD30-0A2516964536}"/>
                </a:ext>
              </a:extLst>
            </p:cNvPr>
            <p:cNvSpPr/>
            <p:nvPr/>
          </p:nvSpPr>
          <p:spPr>
            <a:xfrm>
              <a:off x="14016225" y="10021560"/>
              <a:ext cx="3391242" cy="7118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0" i="0" kern="1200" dirty="0">
                  <a:solidFill>
                    <a:schemeClr val="bg1"/>
                  </a:solidFill>
                  <a:latin typeface="PingFang SC Light" charset="-122"/>
                  <a:ea typeface="PingFang SC Light" charset="-122"/>
                  <a:cs typeface="PingFang SC Light" charset="-122"/>
                </a:rPr>
                <a:t>精准导航</a:t>
              </a:r>
              <a:endParaRPr lang="en-US" sz="2800" b="0" i="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endParaRPr>
            </a:p>
          </p:txBody>
        </p:sp>
      </p:grp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B9F84D6A-F8E4-4FD3-AEC6-B4449275437A}"/>
              </a:ext>
            </a:extLst>
          </p:cNvPr>
          <p:cNvCxnSpPr>
            <a:stCxn id="142" idx="3"/>
            <a:endCxn id="169" idx="1"/>
          </p:cNvCxnSpPr>
          <p:nvPr/>
        </p:nvCxnSpPr>
        <p:spPr>
          <a:xfrm>
            <a:off x="11800180" y="3001049"/>
            <a:ext cx="1684704" cy="318596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>
            <a:extLst>
              <a:ext uri="{FF2B5EF4-FFF2-40B4-BE49-F238E27FC236}">
                <a16:creationId xmlns:a16="http://schemas.microsoft.com/office/drawing/2014/main" id="{E8B69A41-2B52-41D0-8A6F-5038BA4FCB81}"/>
              </a:ext>
            </a:extLst>
          </p:cNvPr>
          <p:cNvCxnSpPr>
            <a:cxnSpLocks/>
            <a:stCxn id="140" idx="3"/>
            <a:endCxn id="157" idx="1"/>
          </p:cNvCxnSpPr>
          <p:nvPr/>
        </p:nvCxnSpPr>
        <p:spPr>
          <a:xfrm flipV="1">
            <a:off x="11800180" y="3271963"/>
            <a:ext cx="1668489" cy="5202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>
            <a:extLst>
              <a:ext uri="{FF2B5EF4-FFF2-40B4-BE49-F238E27FC236}">
                <a16:creationId xmlns:a16="http://schemas.microsoft.com/office/drawing/2014/main" id="{F4BA1006-7F06-48AD-BB54-2CD5250969F3}"/>
              </a:ext>
            </a:extLst>
          </p:cNvPr>
          <p:cNvCxnSpPr>
            <a:cxnSpLocks/>
            <a:stCxn id="140" idx="3"/>
          </p:cNvCxnSpPr>
          <p:nvPr/>
        </p:nvCxnSpPr>
        <p:spPr>
          <a:xfrm>
            <a:off x="11800180" y="3792203"/>
            <a:ext cx="1653156" cy="238285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4F2493B5-1FBB-4DB4-8577-269AC997597C}"/>
              </a:ext>
            </a:extLst>
          </p:cNvPr>
          <p:cNvCxnSpPr>
            <a:cxnSpLocks/>
            <a:stCxn id="138" idx="3"/>
            <a:endCxn id="188" idx="1"/>
          </p:cNvCxnSpPr>
          <p:nvPr/>
        </p:nvCxnSpPr>
        <p:spPr>
          <a:xfrm>
            <a:off x="11800180" y="4583357"/>
            <a:ext cx="1665249" cy="6460811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39">
            <a:extLst>
              <a:ext uri="{FF2B5EF4-FFF2-40B4-BE49-F238E27FC236}">
                <a16:creationId xmlns:a16="http://schemas.microsoft.com/office/drawing/2014/main" id="{4D39A5D0-0FAA-4F40-A300-88417327C287}"/>
              </a:ext>
            </a:extLst>
          </p:cNvPr>
          <p:cNvSpPr/>
          <p:nvPr/>
        </p:nvSpPr>
        <p:spPr>
          <a:xfrm>
            <a:off x="17001792" y="10266279"/>
            <a:ext cx="3391242" cy="7118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0" i="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精准识人定位</a:t>
            </a:r>
            <a:endParaRPr lang="en-US" sz="2800" b="0" i="0" kern="1200" dirty="0">
              <a:solidFill>
                <a:schemeClr val="bg1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cxnSp>
        <p:nvCxnSpPr>
          <p:cNvPr id="196" name="直接连接符 195">
            <a:extLst>
              <a:ext uri="{FF2B5EF4-FFF2-40B4-BE49-F238E27FC236}">
                <a16:creationId xmlns:a16="http://schemas.microsoft.com/office/drawing/2014/main" id="{A715AE3E-EBFA-429B-8062-FA3374E1D3FD}"/>
              </a:ext>
            </a:extLst>
          </p:cNvPr>
          <p:cNvCxnSpPr>
            <a:cxnSpLocks/>
            <a:stCxn id="136" idx="3"/>
            <a:endCxn id="157" idx="1"/>
          </p:cNvCxnSpPr>
          <p:nvPr/>
        </p:nvCxnSpPr>
        <p:spPr>
          <a:xfrm flipV="1">
            <a:off x="11800180" y="3271963"/>
            <a:ext cx="1668489" cy="210254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3BF3F3CA-149B-46F7-A9F0-BFF1C51A33EC}"/>
              </a:ext>
            </a:extLst>
          </p:cNvPr>
          <p:cNvCxnSpPr>
            <a:cxnSpLocks/>
            <a:endCxn id="169" idx="1"/>
          </p:cNvCxnSpPr>
          <p:nvPr/>
        </p:nvCxnSpPr>
        <p:spPr>
          <a:xfrm flipV="1">
            <a:off x="11759170" y="6187018"/>
            <a:ext cx="1725714" cy="7460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0420B4B3-3430-48AF-A3D3-75FBB2787742}"/>
              </a:ext>
            </a:extLst>
          </p:cNvPr>
          <p:cNvCxnSpPr>
            <a:cxnSpLocks/>
            <a:endCxn id="181" idx="1"/>
          </p:cNvCxnSpPr>
          <p:nvPr/>
        </p:nvCxnSpPr>
        <p:spPr>
          <a:xfrm>
            <a:off x="11740592" y="8535149"/>
            <a:ext cx="1728077" cy="30751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B52E2B81-1031-45E3-ABD6-539AEB3DDAB7}"/>
              </a:ext>
            </a:extLst>
          </p:cNvPr>
          <p:cNvCxnSpPr>
            <a:cxnSpLocks/>
            <a:endCxn id="188" idx="1"/>
          </p:cNvCxnSpPr>
          <p:nvPr/>
        </p:nvCxnSpPr>
        <p:spPr>
          <a:xfrm>
            <a:off x="11682227" y="9677929"/>
            <a:ext cx="1783202" cy="136623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>
            <a:extLst>
              <a:ext uri="{FF2B5EF4-FFF2-40B4-BE49-F238E27FC236}">
                <a16:creationId xmlns:a16="http://schemas.microsoft.com/office/drawing/2014/main" id="{CF39D33B-95CE-44D8-8F68-18D9B809F6E7}"/>
              </a:ext>
            </a:extLst>
          </p:cNvPr>
          <p:cNvCxnSpPr>
            <a:cxnSpLocks/>
            <a:endCxn id="181" idx="1"/>
          </p:cNvCxnSpPr>
          <p:nvPr/>
        </p:nvCxnSpPr>
        <p:spPr>
          <a:xfrm flipV="1">
            <a:off x="11713115" y="8842659"/>
            <a:ext cx="1755554" cy="910462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91093723-CDA6-48B0-A017-DD924A2E9822}"/>
              </a:ext>
            </a:extLst>
          </p:cNvPr>
          <p:cNvCxnSpPr>
            <a:cxnSpLocks/>
            <a:stCxn id="114" idx="3"/>
            <a:endCxn id="157" idx="1"/>
          </p:cNvCxnSpPr>
          <p:nvPr/>
        </p:nvCxnSpPr>
        <p:spPr>
          <a:xfrm flipV="1">
            <a:off x="11839090" y="3271963"/>
            <a:ext cx="1629579" cy="528421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连接符 201">
            <a:extLst>
              <a:ext uri="{FF2B5EF4-FFF2-40B4-BE49-F238E27FC236}">
                <a16:creationId xmlns:a16="http://schemas.microsoft.com/office/drawing/2014/main" id="{D34CFE33-713A-4EF6-BC14-F6BB1234B27D}"/>
              </a:ext>
            </a:extLst>
          </p:cNvPr>
          <p:cNvCxnSpPr>
            <a:cxnSpLocks/>
            <a:stCxn id="94" idx="3"/>
            <a:endCxn id="157" idx="1"/>
          </p:cNvCxnSpPr>
          <p:nvPr/>
        </p:nvCxnSpPr>
        <p:spPr>
          <a:xfrm flipV="1">
            <a:off x="11823757" y="3271963"/>
            <a:ext cx="1644912" cy="37174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>
            <a:extLst>
              <a:ext uri="{FF2B5EF4-FFF2-40B4-BE49-F238E27FC236}">
                <a16:creationId xmlns:a16="http://schemas.microsoft.com/office/drawing/2014/main" id="{399DE069-80EF-4DE3-B4B5-FB77570E6A47}"/>
              </a:ext>
            </a:extLst>
          </p:cNvPr>
          <p:cNvCxnSpPr>
            <a:cxnSpLocks/>
            <a:stCxn id="94" idx="3"/>
            <a:endCxn id="169" idx="1"/>
          </p:cNvCxnSpPr>
          <p:nvPr/>
        </p:nvCxnSpPr>
        <p:spPr>
          <a:xfrm flipV="1">
            <a:off x="11823757" y="6187018"/>
            <a:ext cx="1661127" cy="80240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>
            <a:extLst>
              <a:ext uri="{FF2B5EF4-FFF2-40B4-BE49-F238E27FC236}">
                <a16:creationId xmlns:a16="http://schemas.microsoft.com/office/drawing/2014/main" id="{FF365007-9D47-4739-AE95-6E1DCB87C8DD}"/>
              </a:ext>
            </a:extLst>
          </p:cNvPr>
          <p:cNvCxnSpPr>
            <a:cxnSpLocks/>
            <a:stCxn id="117" idx="3"/>
            <a:endCxn id="157" idx="1"/>
          </p:cNvCxnSpPr>
          <p:nvPr/>
        </p:nvCxnSpPr>
        <p:spPr>
          <a:xfrm flipV="1">
            <a:off x="11839090" y="3271963"/>
            <a:ext cx="1629579" cy="449461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9CC33B15-9EE3-4B66-A6EC-75A02C4D709B}"/>
              </a:ext>
            </a:extLst>
          </p:cNvPr>
          <p:cNvCxnSpPr>
            <a:cxnSpLocks/>
            <a:stCxn id="96" idx="3"/>
            <a:endCxn id="157" idx="1"/>
          </p:cNvCxnSpPr>
          <p:nvPr/>
        </p:nvCxnSpPr>
        <p:spPr>
          <a:xfrm flipV="1">
            <a:off x="11839090" y="3271963"/>
            <a:ext cx="1629579" cy="795638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连接符 205">
            <a:extLst>
              <a:ext uri="{FF2B5EF4-FFF2-40B4-BE49-F238E27FC236}">
                <a16:creationId xmlns:a16="http://schemas.microsoft.com/office/drawing/2014/main" id="{43A0EFF8-617E-4389-81EE-AAB790A75CD0}"/>
              </a:ext>
            </a:extLst>
          </p:cNvPr>
          <p:cNvCxnSpPr>
            <a:cxnSpLocks/>
            <a:stCxn id="144" idx="3"/>
            <a:endCxn id="157" idx="1"/>
          </p:cNvCxnSpPr>
          <p:nvPr/>
        </p:nvCxnSpPr>
        <p:spPr>
          <a:xfrm flipV="1">
            <a:off x="11839090" y="3271963"/>
            <a:ext cx="1629579" cy="7145232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Shape 327">
            <a:extLst>
              <a:ext uri="{FF2B5EF4-FFF2-40B4-BE49-F238E27FC236}">
                <a16:creationId xmlns:a16="http://schemas.microsoft.com/office/drawing/2014/main" id="{268428FD-7C12-497D-ACAC-AC8FCBE1640D}"/>
              </a:ext>
            </a:extLst>
          </p:cNvPr>
          <p:cNvSpPr/>
          <p:nvPr/>
        </p:nvSpPr>
        <p:spPr>
          <a:xfrm>
            <a:off x="22259040" y="6355310"/>
            <a:ext cx="1268225" cy="1268225"/>
          </a:xfrm>
          <a:prstGeom prst="ellipse">
            <a:avLst/>
          </a:prstGeom>
          <a:solidFill>
            <a:srgbClr val="52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</a:rPr>
              <a:t>应用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11" name="Shape 327">
            <a:extLst>
              <a:ext uri="{FF2B5EF4-FFF2-40B4-BE49-F238E27FC236}">
                <a16:creationId xmlns:a16="http://schemas.microsoft.com/office/drawing/2014/main" id="{8CF0E521-7123-4107-A9CB-D358CBCB867F}"/>
              </a:ext>
            </a:extLst>
          </p:cNvPr>
          <p:cNvSpPr/>
          <p:nvPr/>
        </p:nvSpPr>
        <p:spPr>
          <a:xfrm>
            <a:off x="561604" y="6761306"/>
            <a:ext cx="1268225" cy="1268225"/>
          </a:xfrm>
          <a:prstGeom prst="ellipse">
            <a:avLst/>
          </a:prstGeom>
          <a:solidFill>
            <a:srgbClr val="24B886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</a:rPr>
              <a:t>影响</a:t>
            </a:r>
            <a:endParaRPr b="1" dirty="0">
              <a:solidFill>
                <a:schemeClr val="bg1"/>
              </a:solidFill>
            </a:endParaRPr>
          </a:p>
        </p:txBody>
      </p:sp>
      <p:cxnSp>
        <p:nvCxnSpPr>
          <p:cNvPr id="212" name="连接符: 肘形 211">
            <a:extLst>
              <a:ext uri="{FF2B5EF4-FFF2-40B4-BE49-F238E27FC236}">
                <a16:creationId xmlns:a16="http://schemas.microsoft.com/office/drawing/2014/main" id="{DD3DDAF9-4D15-424B-8E39-09A16DB87BE2}"/>
              </a:ext>
            </a:extLst>
          </p:cNvPr>
          <p:cNvCxnSpPr>
            <a:cxnSpLocks/>
            <a:stCxn id="210" idx="2"/>
            <a:endCxn id="175" idx="3"/>
          </p:cNvCxnSpPr>
          <p:nvPr/>
        </p:nvCxnSpPr>
        <p:spPr>
          <a:xfrm rot="10800000">
            <a:off x="20274096" y="6098759"/>
            <a:ext cx="1984944" cy="890664"/>
          </a:xfrm>
          <a:prstGeom prst="bentConnector3">
            <a:avLst>
              <a:gd name="adj1" fmla="val 50000"/>
            </a:avLst>
          </a:prstGeom>
          <a:ln>
            <a:solidFill>
              <a:srgbClr val="52A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连接符: 肘形 212">
            <a:extLst>
              <a:ext uri="{FF2B5EF4-FFF2-40B4-BE49-F238E27FC236}">
                <a16:creationId xmlns:a16="http://schemas.microsoft.com/office/drawing/2014/main" id="{31C366F8-EC43-4243-8848-CB6B43950075}"/>
              </a:ext>
            </a:extLst>
          </p:cNvPr>
          <p:cNvCxnSpPr>
            <a:cxnSpLocks/>
            <a:stCxn id="210" idx="2"/>
            <a:endCxn id="181" idx="3"/>
          </p:cNvCxnSpPr>
          <p:nvPr/>
        </p:nvCxnSpPr>
        <p:spPr>
          <a:xfrm rot="10800000" flipV="1">
            <a:off x="20298892" y="6989423"/>
            <a:ext cx="1960149" cy="1853236"/>
          </a:xfrm>
          <a:prstGeom prst="bentConnector3">
            <a:avLst>
              <a:gd name="adj1" fmla="val 50000"/>
            </a:avLst>
          </a:prstGeom>
          <a:ln>
            <a:solidFill>
              <a:srgbClr val="52A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连接符: 肘形 213">
            <a:extLst>
              <a:ext uri="{FF2B5EF4-FFF2-40B4-BE49-F238E27FC236}">
                <a16:creationId xmlns:a16="http://schemas.microsoft.com/office/drawing/2014/main" id="{D5027312-BF71-4A4E-97C0-476398B59CE1}"/>
              </a:ext>
            </a:extLst>
          </p:cNvPr>
          <p:cNvCxnSpPr>
            <a:cxnSpLocks/>
            <a:stCxn id="210" idx="2"/>
            <a:endCxn id="195" idx="3"/>
          </p:cNvCxnSpPr>
          <p:nvPr/>
        </p:nvCxnSpPr>
        <p:spPr>
          <a:xfrm rot="10800000" flipV="1">
            <a:off x="20393034" y="6989422"/>
            <a:ext cx="1866006" cy="3632797"/>
          </a:xfrm>
          <a:prstGeom prst="bentConnector3">
            <a:avLst>
              <a:gd name="adj1" fmla="val 52085"/>
            </a:avLst>
          </a:prstGeom>
          <a:ln>
            <a:solidFill>
              <a:srgbClr val="52A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连接符: 肘形 214">
            <a:extLst>
              <a:ext uri="{FF2B5EF4-FFF2-40B4-BE49-F238E27FC236}">
                <a16:creationId xmlns:a16="http://schemas.microsoft.com/office/drawing/2014/main" id="{8AFCF1DD-A185-464A-82AC-1F85C71B3DB4}"/>
              </a:ext>
            </a:extLst>
          </p:cNvPr>
          <p:cNvCxnSpPr>
            <a:cxnSpLocks/>
            <a:stCxn id="210" idx="2"/>
            <a:endCxn id="157" idx="3"/>
          </p:cNvCxnSpPr>
          <p:nvPr/>
        </p:nvCxnSpPr>
        <p:spPr>
          <a:xfrm rot="10800000">
            <a:off x="20298892" y="3271963"/>
            <a:ext cx="1960149" cy="3717460"/>
          </a:xfrm>
          <a:prstGeom prst="bentConnector3">
            <a:avLst>
              <a:gd name="adj1" fmla="val 50000"/>
            </a:avLst>
          </a:prstGeom>
          <a:ln>
            <a:solidFill>
              <a:srgbClr val="52A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Rectangle 39">
            <a:extLst>
              <a:ext uri="{FF2B5EF4-FFF2-40B4-BE49-F238E27FC236}">
                <a16:creationId xmlns:a16="http://schemas.microsoft.com/office/drawing/2014/main" id="{A947C3CE-C364-4A4A-8EE3-931DD28C2CDF}"/>
              </a:ext>
            </a:extLst>
          </p:cNvPr>
          <p:cNvSpPr/>
          <p:nvPr/>
        </p:nvSpPr>
        <p:spPr>
          <a:xfrm>
            <a:off x="14799467" y="12646995"/>
            <a:ext cx="5924724" cy="7985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80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PS</a:t>
            </a:r>
            <a:r>
              <a:rPr lang="zh-CN" altLang="en-US" sz="180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：以上仅罗列当下热门应用类</a:t>
            </a:r>
            <a:endParaRPr lang="en-US" sz="1800" b="0" i="0" kern="1200" dirty="0">
              <a:solidFill>
                <a:schemeClr val="bg1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cxnSp>
        <p:nvCxnSpPr>
          <p:cNvPr id="217" name="直接连接符 216">
            <a:extLst>
              <a:ext uri="{FF2B5EF4-FFF2-40B4-BE49-F238E27FC236}">
                <a16:creationId xmlns:a16="http://schemas.microsoft.com/office/drawing/2014/main" id="{39C95B72-41CF-4A1D-8713-CAD47B0FAED1}"/>
              </a:ext>
            </a:extLst>
          </p:cNvPr>
          <p:cNvCxnSpPr>
            <a:cxnSpLocks/>
            <a:stCxn id="140" idx="3"/>
          </p:cNvCxnSpPr>
          <p:nvPr/>
        </p:nvCxnSpPr>
        <p:spPr>
          <a:xfrm>
            <a:off x="11800180" y="3792203"/>
            <a:ext cx="1684704" cy="738157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4681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50"/>
          <p:cNvSpPr/>
          <p:nvPr/>
        </p:nvSpPr>
        <p:spPr>
          <a:xfrm>
            <a:off x="2523601" y="3821666"/>
            <a:ext cx="6534140" cy="7332122"/>
          </a:xfrm>
          <a:prstGeom prst="rect">
            <a:avLst/>
          </a:prstGeom>
          <a:solidFill>
            <a:srgbClr val="01B279">
              <a:alpha val="2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9" name="Oval 352"/>
          <p:cNvSpPr/>
          <p:nvPr/>
        </p:nvSpPr>
        <p:spPr>
          <a:xfrm>
            <a:off x="4274309" y="6871803"/>
            <a:ext cx="2970362" cy="2987404"/>
          </a:xfrm>
          <a:prstGeom prst="ellipse">
            <a:avLst/>
          </a:prstGeom>
          <a:solidFill>
            <a:srgbClr val="01B27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sp>
        <p:nvSpPr>
          <p:cNvPr id="17" name="Rectangle 353"/>
          <p:cNvSpPr/>
          <p:nvPr/>
        </p:nvSpPr>
        <p:spPr>
          <a:xfrm>
            <a:off x="2666567" y="5227341"/>
            <a:ext cx="62482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5400" dirty="0">
                <a:solidFill>
                  <a:srgbClr val="FFFFFF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5G+</a:t>
            </a:r>
            <a:r>
              <a:rPr lang="zh-CN" altLang="en-US" sz="5400" dirty="0">
                <a:solidFill>
                  <a:srgbClr val="FFFFFF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医疗</a:t>
            </a:r>
            <a:endParaRPr lang="en-US" sz="5400" dirty="0"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6DFCFC7-35CD-4784-AADE-386426EDC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75" y="7578064"/>
            <a:ext cx="1530429" cy="1574881"/>
          </a:xfrm>
          <a:prstGeom prst="rect">
            <a:avLst/>
          </a:prstGeom>
        </p:spPr>
      </p:pic>
      <p:sp>
        <p:nvSpPr>
          <p:cNvPr id="8" name="Rectangle 17"/>
          <p:cNvSpPr/>
          <p:nvPr/>
        </p:nvSpPr>
        <p:spPr>
          <a:xfrm>
            <a:off x="10808449" y="4556072"/>
            <a:ext cx="12187738" cy="511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 algn="l">
              <a:lnSpc>
                <a:spcPts val="4000"/>
              </a:lnSpc>
              <a:spcAft>
                <a:spcPts val="4800"/>
              </a:spcAft>
              <a:buFontTx/>
              <a:buAutoNum type="arabicPeriod"/>
            </a:pPr>
            <a:r>
              <a:rPr lang="en-US" altLang="zh-CN" sz="4800" dirty="0">
                <a:solidFill>
                  <a:schemeClr val="tx2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5G</a:t>
            </a:r>
            <a:r>
              <a:rPr lang="zh-CN" altLang="en-US" sz="4800" dirty="0">
                <a:solidFill>
                  <a:schemeClr val="tx2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介绍</a:t>
            </a:r>
            <a:endParaRPr lang="en-US" altLang="zh-CN" sz="4800" dirty="0">
              <a:solidFill>
                <a:schemeClr val="tx2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  <a:p>
            <a:pPr marL="914400" indent="-914400" algn="l">
              <a:lnSpc>
                <a:spcPts val="4000"/>
              </a:lnSpc>
              <a:spcAft>
                <a:spcPts val="4800"/>
              </a:spcAft>
              <a:buFontTx/>
              <a:buAutoNum type="arabicPeriod"/>
            </a:pPr>
            <a:endParaRPr lang="en-US" altLang="zh-CN" sz="4800" dirty="0">
              <a:solidFill>
                <a:schemeClr val="tx2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  <a:p>
            <a:pPr marL="914400" indent="-914400" algn="l">
              <a:lnSpc>
                <a:spcPts val="4000"/>
              </a:lnSpc>
              <a:spcAft>
                <a:spcPts val="4800"/>
              </a:spcAft>
              <a:buFontTx/>
              <a:buAutoNum type="arabicPeriod"/>
            </a:pPr>
            <a:r>
              <a:rPr lang="en-US" altLang="zh-CN" sz="4800" dirty="0">
                <a:solidFill>
                  <a:schemeClr val="tx2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5G</a:t>
            </a:r>
            <a:r>
              <a:rPr lang="zh-CN" altLang="en-US" sz="4800" dirty="0">
                <a:solidFill>
                  <a:schemeClr val="tx2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对医疗行业的影响</a:t>
            </a:r>
            <a:endParaRPr lang="en-US" altLang="zh-CN" sz="4800" dirty="0">
              <a:solidFill>
                <a:schemeClr val="tx2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  <a:p>
            <a:pPr marL="914400" indent="-914400" algn="l">
              <a:lnSpc>
                <a:spcPts val="4000"/>
              </a:lnSpc>
              <a:spcAft>
                <a:spcPts val="4800"/>
              </a:spcAft>
              <a:buFontTx/>
              <a:buAutoNum type="arabicPeriod"/>
            </a:pPr>
            <a:endParaRPr lang="en-US" altLang="zh-CN" sz="4800" dirty="0">
              <a:solidFill>
                <a:schemeClr val="tx2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  <a:p>
            <a:pPr marL="914400" indent="-914400" algn="l">
              <a:lnSpc>
                <a:spcPts val="4000"/>
              </a:lnSpc>
              <a:spcAft>
                <a:spcPts val="4800"/>
              </a:spcAft>
              <a:buFontTx/>
              <a:buAutoNum type="arabicPeriod"/>
            </a:pPr>
            <a:r>
              <a:rPr lang="zh-CN" altLang="en-US" sz="4800" dirty="0">
                <a:solidFill>
                  <a:srgbClr val="5BB986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参考文章</a:t>
            </a:r>
            <a:endParaRPr lang="en-US" altLang="zh-CN" sz="4800" dirty="0">
              <a:solidFill>
                <a:srgbClr val="5BB986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942829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1287993" y="669709"/>
            <a:ext cx="21808015" cy="84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821531">
              <a:defRPr sz="4000">
                <a:solidFill>
                  <a:srgbClr val="24B986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rPr lang="zh-CN" altLang="en-US" b="1" dirty="0">
                <a:latin typeface="PingFang SC" charset="-122"/>
                <a:ea typeface="PingFang SC" charset="-122"/>
                <a:cs typeface="PingFang SC" charset="-122"/>
              </a:rPr>
              <a:t>参考文章</a:t>
            </a:r>
            <a:endParaRPr lang="en-US" altLang="zh-CN" b="1" dirty="0">
              <a:solidFill>
                <a:srgbClr val="01B279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1338791" y="558039"/>
            <a:ext cx="1524001" cy="50801"/>
          </a:xfrm>
          <a:prstGeom prst="roundRect">
            <a:avLst>
              <a:gd name="adj" fmla="val 50000"/>
            </a:avLst>
          </a:prstGeom>
          <a:solidFill>
            <a:srgbClr val="24B88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311"/>
          <p:cNvSpPr>
            <a:spLocks noGrp="1"/>
          </p:cNvSpPr>
          <p:nvPr>
            <p:ph type="body" idx="4294967295"/>
          </p:nvPr>
        </p:nvSpPr>
        <p:spPr>
          <a:xfrm>
            <a:off x="2797605" y="2964565"/>
            <a:ext cx="18807509" cy="8764092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/>
          <a:p>
            <a:pPr marL="560070" indent="-560070" defTabSz="520065">
              <a:spcBef>
                <a:spcPts val="3700"/>
              </a:spcBef>
              <a:buSzPct val="100000"/>
              <a:buAutoNum type="arabicPeriod"/>
              <a:defRPr sz="3716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dirty="0">
                <a:solidFill>
                  <a:schemeClr val="bg1"/>
                </a:solidFill>
              </a:rPr>
              <a:t>5G</a:t>
            </a:r>
            <a:r>
              <a:rPr lang="zh-CN" altLang="en-US" dirty="0">
                <a:solidFill>
                  <a:schemeClr val="bg1"/>
                </a:solidFill>
              </a:rPr>
              <a:t>时代，医疗“黑科技”就在身边</a:t>
            </a:r>
            <a:r>
              <a:rPr lang="en-US" altLang="zh-CN" dirty="0">
                <a:solidFill>
                  <a:schemeClr val="bg1"/>
                </a:solidFill>
              </a:rPr>
              <a:t>http://</a:t>
            </a:r>
            <a:r>
              <a:rPr lang="en-US" altLang="zh-CN" dirty="0" err="1">
                <a:solidFill>
                  <a:schemeClr val="bg1"/>
                </a:solidFill>
              </a:rPr>
              <a:t>difang.gmw.cn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sz</a:t>
            </a:r>
            <a:r>
              <a:rPr lang="en-US" altLang="zh-CN" dirty="0">
                <a:solidFill>
                  <a:schemeClr val="bg1"/>
                </a:solidFill>
              </a:rPr>
              <a:t>/2019-04/02/content_32710135.htm</a:t>
            </a:r>
          </a:p>
          <a:p>
            <a:pPr marL="560070" indent="-560070" defTabSz="520065">
              <a:spcBef>
                <a:spcPts val="3700"/>
              </a:spcBef>
              <a:buSzPct val="100000"/>
              <a:buAutoNum type="arabicPeriod"/>
              <a:defRPr sz="3716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dirty="0">
                <a:solidFill>
                  <a:schemeClr val="bg1"/>
                </a:solidFill>
              </a:rPr>
              <a:t>5G+</a:t>
            </a:r>
            <a:r>
              <a:rPr lang="zh-CN" altLang="en-US" dirty="0">
                <a:solidFill>
                  <a:schemeClr val="bg1"/>
                </a:solidFill>
              </a:rPr>
              <a:t>医疗：六大应用场景令人期待</a:t>
            </a:r>
            <a:r>
              <a:rPr lang="en-US" altLang="zh-CN" dirty="0">
                <a:solidFill>
                  <a:schemeClr val="bg1"/>
                </a:solidFill>
              </a:rPr>
              <a:t>https://36kr.com/p/5138858</a:t>
            </a:r>
          </a:p>
          <a:p>
            <a:pPr marL="560070" indent="-560070" defTabSz="520065">
              <a:spcBef>
                <a:spcPts val="3700"/>
              </a:spcBef>
              <a:buSzPct val="100000"/>
              <a:buAutoNum type="arabicPeriod"/>
              <a:defRPr sz="3716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dirty="0">
                <a:solidFill>
                  <a:schemeClr val="bg1"/>
                </a:solidFill>
              </a:rPr>
              <a:t>青岛联通</a:t>
            </a:r>
            <a:r>
              <a:rPr lang="en-US" altLang="zh-CN" dirty="0">
                <a:solidFill>
                  <a:schemeClr val="bg1"/>
                </a:solidFill>
              </a:rPr>
              <a:t>5G+VR</a:t>
            </a:r>
            <a:r>
              <a:rPr lang="zh-CN" altLang="en-US" dirty="0">
                <a:solidFill>
                  <a:schemeClr val="bg1"/>
                </a:solidFill>
              </a:rPr>
              <a:t>直播惊艳亮相全国“互联网</a:t>
            </a:r>
            <a:r>
              <a:rPr lang="en-US" altLang="zh-CN" dirty="0">
                <a:solidFill>
                  <a:schemeClr val="bg1"/>
                </a:solidFill>
              </a:rPr>
              <a:t>+</a:t>
            </a:r>
            <a:r>
              <a:rPr lang="zh-CN" altLang="en-US" dirty="0">
                <a:solidFill>
                  <a:schemeClr val="bg1"/>
                </a:solidFill>
              </a:rPr>
              <a:t>医疗健康”发布会</a:t>
            </a:r>
            <a:r>
              <a:rPr lang="en-US" altLang="zh-CN" dirty="0">
                <a:solidFill>
                  <a:schemeClr val="bg1"/>
                </a:solidFill>
              </a:rPr>
              <a:t>https://</a:t>
            </a:r>
            <a:r>
              <a:rPr lang="en-US" altLang="zh-CN" dirty="0" err="1">
                <a:solidFill>
                  <a:schemeClr val="bg1"/>
                </a:solidFill>
              </a:rPr>
              <a:t>baijiahao.baidu.com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s?id</a:t>
            </a:r>
            <a:r>
              <a:rPr lang="en-US" altLang="zh-CN" dirty="0">
                <a:solidFill>
                  <a:schemeClr val="bg1"/>
                </a:solidFill>
              </a:rPr>
              <a:t>=1629680014140321467&amp;wfr=</a:t>
            </a:r>
            <a:r>
              <a:rPr lang="en-US" altLang="zh-CN" dirty="0" err="1">
                <a:solidFill>
                  <a:schemeClr val="bg1"/>
                </a:solidFill>
              </a:rPr>
              <a:t>spider&amp;for</a:t>
            </a:r>
            <a:r>
              <a:rPr lang="en-US" altLang="zh-CN" dirty="0">
                <a:solidFill>
                  <a:schemeClr val="bg1"/>
                </a:solidFill>
              </a:rPr>
              <a:t>=pc</a:t>
            </a:r>
          </a:p>
          <a:p>
            <a:pPr marL="560070" indent="-560070" defTabSz="520065">
              <a:spcBef>
                <a:spcPts val="3700"/>
              </a:spcBef>
              <a:buSzPct val="100000"/>
              <a:buAutoNum type="arabicPeriod"/>
              <a:defRPr sz="3716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dirty="0">
                <a:solidFill>
                  <a:schemeClr val="bg1"/>
                </a:solidFill>
              </a:rPr>
              <a:t>广东首例</a:t>
            </a:r>
            <a:r>
              <a:rPr lang="en-US" altLang="zh-CN" dirty="0">
                <a:solidFill>
                  <a:schemeClr val="bg1"/>
                </a:solidFill>
              </a:rPr>
              <a:t>5G+4K</a:t>
            </a:r>
            <a:r>
              <a:rPr lang="zh-CN" altLang="en-US" dirty="0">
                <a:solidFill>
                  <a:schemeClr val="bg1"/>
                </a:solidFill>
              </a:rPr>
              <a:t>远程手术示教指导完成 专家：具有深远意义</a:t>
            </a:r>
            <a:r>
              <a:rPr lang="en-US" altLang="zh-CN" dirty="0">
                <a:solidFill>
                  <a:schemeClr val="bg1"/>
                </a:solidFill>
              </a:rPr>
              <a:t>https://</a:t>
            </a:r>
            <a:r>
              <a:rPr lang="en-US" altLang="zh-CN" dirty="0" err="1">
                <a:solidFill>
                  <a:schemeClr val="bg1"/>
                </a:solidFill>
              </a:rPr>
              <a:t>baijiahao.baidu.com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s?id</a:t>
            </a:r>
            <a:r>
              <a:rPr lang="en-US" altLang="zh-CN" dirty="0">
                <a:solidFill>
                  <a:schemeClr val="bg1"/>
                </a:solidFill>
              </a:rPr>
              <a:t>=1629662349392999598&amp;wfr=</a:t>
            </a:r>
            <a:r>
              <a:rPr lang="en-US" altLang="zh-CN" dirty="0" err="1">
                <a:solidFill>
                  <a:schemeClr val="bg1"/>
                </a:solidFill>
              </a:rPr>
              <a:t>spider&amp;for</a:t>
            </a:r>
            <a:r>
              <a:rPr lang="en-US" altLang="zh-CN" dirty="0">
                <a:solidFill>
                  <a:schemeClr val="bg1"/>
                </a:solidFill>
              </a:rPr>
              <a:t>=pc</a:t>
            </a:r>
          </a:p>
          <a:p>
            <a:pPr marL="560070" indent="-560070" defTabSz="520065">
              <a:spcBef>
                <a:spcPts val="3700"/>
              </a:spcBef>
              <a:buSzPct val="100000"/>
              <a:buAutoNum type="arabicPeriod"/>
              <a:defRPr sz="3716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dirty="0">
                <a:solidFill>
                  <a:schemeClr val="bg1"/>
                </a:solidFill>
              </a:rPr>
              <a:t>未来已来！全国首家</a:t>
            </a:r>
            <a:r>
              <a:rPr lang="en-US" altLang="zh-CN" dirty="0">
                <a:solidFill>
                  <a:schemeClr val="bg1"/>
                </a:solidFill>
              </a:rPr>
              <a:t>5G</a:t>
            </a:r>
            <a:r>
              <a:rPr lang="zh-CN" altLang="en-US" dirty="0">
                <a:solidFill>
                  <a:schemeClr val="bg1"/>
                </a:solidFill>
              </a:rPr>
              <a:t>医院</a:t>
            </a:r>
            <a:r>
              <a:rPr lang="en-US" altLang="zh-CN" dirty="0">
                <a:solidFill>
                  <a:schemeClr val="bg1"/>
                </a:solidFill>
              </a:rPr>
              <a:t>AI+5G</a:t>
            </a:r>
            <a:r>
              <a:rPr lang="zh-CN" altLang="en-US" dirty="0">
                <a:solidFill>
                  <a:schemeClr val="bg1"/>
                </a:solidFill>
              </a:rPr>
              <a:t>远程手术直播“补心术”</a:t>
            </a:r>
          </a:p>
          <a:p>
            <a:pPr marL="560070" indent="-560070" defTabSz="520065">
              <a:spcBef>
                <a:spcPts val="3700"/>
              </a:spcBef>
              <a:buSzPct val="100000"/>
              <a:buAutoNum type="arabicPeriod"/>
              <a:defRPr sz="3716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dirty="0">
                <a:solidFill>
                  <a:schemeClr val="bg1"/>
                </a:solidFill>
              </a:rPr>
              <a:t>https://</a:t>
            </a:r>
            <a:r>
              <a:rPr lang="en-US" altLang="zh-CN" dirty="0" err="1">
                <a:solidFill>
                  <a:schemeClr val="bg1"/>
                </a:solidFill>
              </a:rPr>
              <a:t>baijiahao.baidu.com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s?id</a:t>
            </a:r>
            <a:r>
              <a:rPr lang="en-US" altLang="zh-CN" dirty="0">
                <a:solidFill>
                  <a:schemeClr val="bg1"/>
                </a:solidFill>
              </a:rPr>
              <a:t>=1629753035125000094&amp;wfr=</a:t>
            </a:r>
            <a:r>
              <a:rPr lang="en-US" altLang="zh-CN" dirty="0" err="1">
                <a:solidFill>
                  <a:schemeClr val="bg1"/>
                </a:solidFill>
              </a:rPr>
              <a:t>spider&amp;for</a:t>
            </a:r>
            <a:r>
              <a:rPr lang="en-US" altLang="zh-CN" dirty="0">
                <a:solidFill>
                  <a:schemeClr val="bg1"/>
                </a:solidFill>
              </a:rPr>
              <a:t>=pc</a:t>
            </a:r>
          </a:p>
          <a:p>
            <a:pPr marL="560070" indent="-560070" defTabSz="520065">
              <a:spcBef>
                <a:spcPts val="3700"/>
              </a:spcBef>
              <a:buSzPct val="100000"/>
              <a:buAutoNum type="arabicPeriod"/>
              <a:defRPr sz="3716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dirty="0">
                <a:solidFill>
                  <a:schemeClr val="bg1"/>
                </a:solidFill>
              </a:rPr>
              <a:t>伟大的通讯变革史</a:t>
            </a:r>
            <a:r>
              <a:rPr lang="en-US" altLang="zh-CN" dirty="0">
                <a:solidFill>
                  <a:schemeClr val="bg1"/>
                </a:solidFill>
              </a:rPr>
              <a:t>http://www.360doc.com/content/16/0512/22/305621_558629442.shtml</a:t>
            </a:r>
          </a:p>
          <a:p>
            <a:pPr marL="560070" indent="-560070" defTabSz="520065">
              <a:spcBef>
                <a:spcPts val="3700"/>
              </a:spcBef>
              <a:buSzPct val="100000"/>
              <a:buAutoNum type="arabicPeriod"/>
              <a:defRPr sz="3716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57938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/>
        </p:nvSpPr>
        <p:spPr>
          <a:xfrm>
            <a:off x="1092200" y="12638461"/>
            <a:ext cx="22419139" cy="848939"/>
          </a:xfrm>
          <a:prstGeom prst="rect">
            <a:avLst/>
          </a:prstGeom>
          <a:solidFill>
            <a:srgbClr val="34373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4" name="Shape 344"/>
          <p:cNvSpPr/>
          <p:nvPr/>
        </p:nvSpPr>
        <p:spPr>
          <a:xfrm rot="18900000">
            <a:off x="18037664" y="523349"/>
            <a:ext cx="10704511" cy="2002602"/>
          </a:xfrm>
          <a:prstGeom prst="roundRect">
            <a:avLst>
              <a:gd name="adj" fmla="val 50000"/>
            </a:avLst>
          </a:prstGeom>
          <a:solidFill>
            <a:srgbClr val="24B88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5" name="Shape 345"/>
          <p:cNvSpPr/>
          <p:nvPr/>
        </p:nvSpPr>
        <p:spPr>
          <a:xfrm rot="18900000">
            <a:off x="19252234" y="-407111"/>
            <a:ext cx="5157669" cy="1299568"/>
          </a:xfrm>
          <a:prstGeom prst="roundRect">
            <a:avLst>
              <a:gd name="adj" fmla="val 50000"/>
            </a:avLst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6" name="Shape 346"/>
          <p:cNvSpPr/>
          <p:nvPr/>
        </p:nvSpPr>
        <p:spPr>
          <a:xfrm rot="18900000">
            <a:off x="3671811" y="12904687"/>
            <a:ext cx="3952598" cy="1449705"/>
          </a:xfrm>
          <a:prstGeom prst="roundRect">
            <a:avLst>
              <a:gd name="adj" fmla="val 50000"/>
            </a:avLst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7" name="Shape 347"/>
          <p:cNvSpPr/>
          <p:nvPr/>
        </p:nvSpPr>
        <p:spPr>
          <a:xfrm rot="18900000">
            <a:off x="22029751" y="2737246"/>
            <a:ext cx="4893395" cy="1387081"/>
          </a:xfrm>
          <a:prstGeom prst="roundRect">
            <a:avLst>
              <a:gd name="adj" fmla="val 50000"/>
            </a:avLst>
          </a:prstGeom>
          <a:solidFill>
            <a:srgbClr val="24B88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神策数据，帮你实现数据驱动！"/>
          <p:cNvSpPr txBox="1"/>
          <p:nvPr/>
        </p:nvSpPr>
        <p:spPr>
          <a:xfrm>
            <a:off x="3631639" y="4948999"/>
            <a:ext cx="11357275" cy="1221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7000">
                <a:solidFill>
                  <a:srgbClr val="E4FFF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dirty="0"/>
              <a:t>5G</a:t>
            </a:r>
            <a:r>
              <a:rPr dirty="0"/>
              <a:t>，</a:t>
            </a:r>
            <a:r>
              <a:rPr lang="zh-CN" altLang="en-US" dirty="0"/>
              <a:t>让智慧医疗更近一步</a:t>
            </a:r>
            <a:r>
              <a:rPr dirty="0"/>
              <a:t>！</a:t>
            </a:r>
          </a:p>
        </p:txBody>
      </p:sp>
      <p:sp>
        <p:nvSpPr>
          <p:cNvPr id="15" name="THANKS"/>
          <p:cNvSpPr txBox="1"/>
          <p:nvPr/>
        </p:nvSpPr>
        <p:spPr>
          <a:xfrm>
            <a:off x="11150475" y="7245825"/>
            <a:ext cx="3744469" cy="1387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000">
                <a:solidFill>
                  <a:srgbClr val="E4FFF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THANKS</a:t>
            </a:r>
          </a:p>
        </p:txBody>
      </p:sp>
      <p:sp>
        <p:nvSpPr>
          <p:cNvPr id="16" name="线条"/>
          <p:cNvSpPr/>
          <p:nvPr/>
        </p:nvSpPr>
        <p:spPr>
          <a:xfrm>
            <a:off x="3236072" y="6708155"/>
            <a:ext cx="11752842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50"/>
          <p:cNvSpPr/>
          <p:nvPr/>
        </p:nvSpPr>
        <p:spPr>
          <a:xfrm>
            <a:off x="2523601" y="3821666"/>
            <a:ext cx="6534140" cy="7332122"/>
          </a:xfrm>
          <a:prstGeom prst="rect">
            <a:avLst/>
          </a:prstGeom>
          <a:solidFill>
            <a:srgbClr val="01B279">
              <a:alpha val="2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9" name="Oval 352"/>
          <p:cNvSpPr/>
          <p:nvPr/>
        </p:nvSpPr>
        <p:spPr>
          <a:xfrm>
            <a:off x="4274309" y="6871803"/>
            <a:ext cx="2970362" cy="2987404"/>
          </a:xfrm>
          <a:prstGeom prst="ellipse">
            <a:avLst/>
          </a:prstGeom>
          <a:solidFill>
            <a:srgbClr val="01B27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sp>
        <p:nvSpPr>
          <p:cNvPr id="16" name="Rectangle 17"/>
          <p:cNvSpPr/>
          <p:nvPr/>
        </p:nvSpPr>
        <p:spPr>
          <a:xfrm>
            <a:off x="10808449" y="4556072"/>
            <a:ext cx="12187738" cy="511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 algn="l">
              <a:lnSpc>
                <a:spcPts val="4000"/>
              </a:lnSpc>
              <a:spcAft>
                <a:spcPts val="4800"/>
              </a:spcAft>
              <a:buFontTx/>
              <a:buAutoNum type="arabicPeriod"/>
            </a:pPr>
            <a:r>
              <a:rPr lang="en-US" altLang="zh-CN" sz="4800" dirty="0">
                <a:solidFill>
                  <a:srgbClr val="5BB986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5G</a:t>
            </a:r>
            <a:r>
              <a:rPr lang="zh-CN" altLang="en-US" sz="4800" dirty="0">
                <a:solidFill>
                  <a:srgbClr val="5BB986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介绍</a:t>
            </a:r>
            <a:endParaRPr lang="en-US" altLang="zh-CN" sz="4800" dirty="0">
              <a:solidFill>
                <a:srgbClr val="5BB986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  <a:p>
            <a:pPr marL="914400" indent="-914400" algn="l">
              <a:lnSpc>
                <a:spcPts val="4000"/>
              </a:lnSpc>
              <a:spcAft>
                <a:spcPts val="4800"/>
              </a:spcAft>
              <a:buFontTx/>
              <a:buAutoNum type="arabicPeriod"/>
            </a:pPr>
            <a:endParaRPr lang="en-US" altLang="zh-CN" sz="4800" dirty="0">
              <a:solidFill>
                <a:schemeClr val="tx2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  <a:p>
            <a:pPr marL="914400" indent="-914400" algn="l">
              <a:lnSpc>
                <a:spcPts val="4000"/>
              </a:lnSpc>
              <a:spcAft>
                <a:spcPts val="4800"/>
              </a:spcAft>
              <a:buFontTx/>
              <a:buAutoNum type="arabicPeriod"/>
            </a:pPr>
            <a:r>
              <a:rPr lang="en-US" altLang="zh-CN" sz="4800" dirty="0">
                <a:solidFill>
                  <a:schemeClr val="tx2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5G</a:t>
            </a:r>
            <a:r>
              <a:rPr lang="zh-CN" altLang="en-US" sz="4800" dirty="0">
                <a:solidFill>
                  <a:schemeClr val="tx2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对医疗行业的影响</a:t>
            </a:r>
            <a:endParaRPr lang="en-US" altLang="zh-CN" sz="4800" dirty="0">
              <a:solidFill>
                <a:schemeClr val="tx2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  <a:p>
            <a:pPr marL="914400" indent="-914400" algn="l">
              <a:lnSpc>
                <a:spcPts val="4000"/>
              </a:lnSpc>
              <a:spcAft>
                <a:spcPts val="4800"/>
              </a:spcAft>
              <a:buFontTx/>
              <a:buAutoNum type="arabicPeriod"/>
            </a:pPr>
            <a:endParaRPr lang="en-US" altLang="zh-CN" sz="4800" dirty="0">
              <a:solidFill>
                <a:schemeClr val="tx2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  <a:p>
            <a:pPr marL="914400" indent="-914400" algn="l">
              <a:lnSpc>
                <a:spcPts val="4000"/>
              </a:lnSpc>
              <a:spcAft>
                <a:spcPts val="4800"/>
              </a:spcAft>
              <a:buFontTx/>
              <a:buAutoNum type="arabicPeriod"/>
            </a:pPr>
            <a:r>
              <a:rPr lang="zh-CN" altLang="en-US" sz="4800" dirty="0">
                <a:solidFill>
                  <a:schemeClr val="tx2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参考文章</a:t>
            </a:r>
            <a:endParaRPr lang="en-US" altLang="zh-CN" sz="4800" dirty="0">
              <a:solidFill>
                <a:schemeClr val="tx2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sp>
        <p:nvSpPr>
          <p:cNvPr id="17" name="Rectangle 353"/>
          <p:cNvSpPr/>
          <p:nvPr/>
        </p:nvSpPr>
        <p:spPr>
          <a:xfrm>
            <a:off x="2666567" y="5227341"/>
            <a:ext cx="62482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5400" dirty="0">
                <a:solidFill>
                  <a:srgbClr val="FFFFFF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5G+</a:t>
            </a:r>
            <a:r>
              <a:rPr lang="zh-CN" altLang="en-US" sz="5400" dirty="0">
                <a:solidFill>
                  <a:srgbClr val="FFFFFF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医疗</a:t>
            </a:r>
            <a:endParaRPr lang="en-US" sz="5400" dirty="0"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6DFCFC7-35CD-4784-AADE-386426EDC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75" y="7578064"/>
            <a:ext cx="1530429" cy="157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4402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1338791" y="558039"/>
            <a:ext cx="1524001" cy="50801"/>
          </a:xfrm>
          <a:prstGeom prst="roundRect">
            <a:avLst>
              <a:gd name="adj" fmla="val 50000"/>
            </a:avLst>
          </a:prstGeom>
          <a:solidFill>
            <a:srgbClr val="24B88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166"/>
          <p:cNvSpPr/>
          <p:nvPr/>
        </p:nvSpPr>
        <p:spPr>
          <a:xfrm>
            <a:off x="1338791" y="718084"/>
            <a:ext cx="21808015" cy="84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821531">
              <a:defRPr sz="4000">
                <a:solidFill>
                  <a:srgbClr val="24B986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rPr lang="zh-CN" altLang="en-US" b="1" dirty="0">
                <a:latin typeface="PingFang SC" charset="-122"/>
                <a:ea typeface="PingFang SC" charset="-122"/>
                <a:cs typeface="PingFang SC" charset="-122"/>
              </a:rPr>
              <a:t>关于</a:t>
            </a:r>
            <a:r>
              <a:rPr lang="en-US" altLang="zh-CN" b="1" dirty="0">
                <a:latin typeface="PingFang SC" charset="-122"/>
                <a:ea typeface="PingFang SC" charset="-122"/>
                <a:cs typeface="PingFang SC" charset="-122"/>
              </a:rPr>
              <a:t>5G</a:t>
            </a:r>
            <a:endParaRPr lang="zh-CN" altLang="en-US" b="1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1" name="Shape 265"/>
          <p:cNvSpPr/>
          <p:nvPr/>
        </p:nvSpPr>
        <p:spPr>
          <a:xfrm>
            <a:off x="1363178" y="4298621"/>
            <a:ext cx="10879620" cy="986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5500">
              <a:lnSpc>
                <a:spcPct val="150000"/>
              </a:lnSpc>
              <a:defRPr sz="4500">
                <a:solidFill>
                  <a:srgbClr val="E4FFF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5G</a:t>
            </a:r>
            <a:r>
              <a:rPr lang="zh-CN" altLang="en-US" sz="4000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是第五代移动通信技术的简称</a:t>
            </a:r>
          </a:p>
        </p:txBody>
      </p:sp>
      <p:sp>
        <p:nvSpPr>
          <p:cNvPr id="23" name="Shape 267"/>
          <p:cNvSpPr/>
          <p:nvPr/>
        </p:nvSpPr>
        <p:spPr>
          <a:xfrm>
            <a:off x="1338791" y="3138425"/>
            <a:ext cx="10340591" cy="126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Autofit/>
          </a:bodyPr>
          <a:lstStyle>
            <a:lvl1pPr algn="l" defTabSz="825500">
              <a:lnSpc>
                <a:spcPct val="120000"/>
              </a:lnSpc>
              <a:defRPr sz="6300">
                <a:solidFill>
                  <a:srgbClr val="59B37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altLang="zh-CN" sz="5400" dirty="0">
                <a:solidFill>
                  <a:srgbClr val="24B885"/>
                </a:solidFill>
              </a:rPr>
              <a:t>5G</a:t>
            </a:r>
            <a:r>
              <a:rPr sz="5400" dirty="0">
                <a:solidFill>
                  <a:srgbClr val="24B885"/>
                </a:solidFill>
              </a:rPr>
              <a:t>（</a:t>
            </a:r>
            <a:r>
              <a:rPr lang="en-US" sz="5400" dirty="0">
                <a:solidFill>
                  <a:srgbClr val="24B885"/>
                </a:solidFill>
              </a:rPr>
              <a:t>5th-Generation</a:t>
            </a:r>
            <a:r>
              <a:rPr sz="5400" dirty="0">
                <a:solidFill>
                  <a:srgbClr val="24B885"/>
                </a:solidFill>
              </a:rPr>
              <a:t>）</a:t>
            </a:r>
          </a:p>
        </p:txBody>
      </p:sp>
      <p:sp>
        <p:nvSpPr>
          <p:cNvPr id="24" name="Shape 268"/>
          <p:cNvSpPr/>
          <p:nvPr/>
        </p:nvSpPr>
        <p:spPr>
          <a:xfrm>
            <a:off x="1368661" y="6939306"/>
            <a:ext cx="8703594" cy="2007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825500">
              <a:lnSpc>
                <a:spcPct val="120000"/>
              </a:lnSpc>
              <a:defRPr sz="3200">
                <a:solidFill>
                  <a:srgbClr val="E4FFF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>
              <a:lnSpc>
                <a:spcPct val="150000"/>
              </a:lnSpc>
            </a:pPr>
            <a:r>
              <a:rPr sz="2800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其峰值理论传输速度可达每秒数</a:t>
            </a:r>
            <a:r>
              <a:rPr lang="en-US" altLang="zh-CN" sz="2800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10Gb</a:t>
            </a:r>
            <a:r>
              <a:rPr lang="zh-CN" altLang="en-US" sz="2800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，比</a:t>
            </a:r>
            <a:r>
              <a:rPr lang="en-US" altLang="zh-CN" sz="2800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4G</a:t>
            </a:r>
            <a:r>
              <a:rPr lang="zh-CN" altLang="en-US" sz="2800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网络的传输速度快数百倍。举例来说，一部</a:t>
            </a:r>
            <a:r>
              <a:rPr lang="en-US" altLang="zh-CN" sz="2800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1G</a:t>
            </a:r>
            <a:r>
              <a:rPr lang="zh-CN" altLang="en-US" sz="2800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的电影可在</a:t>
            </a:r>
            <a:r>
              <a:rPr lang="en-US" altLang="zh-CN" sz="2800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8</a:t>
            </a:r>
            <a:r>
              <a:rPr lang="zh-CN" altLang="en-US" sz="2800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秒之内下载完成。</a:t>
            </a:r>
            <a:endParaRPr sz="2800" dirty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72D410-C415-4873-9C80-A650D9135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574" y="3768663"/>
            <a:ext cx="9216887" cy="6096000"/>
          </a:xfrm>
          <a:prstGeom prst="rect">
            <a:avLst/>
          </a:prstGeom>
        </p:spPr>
      </p:pic>
      <p:sp>
        <p:nvSpPr>
          <p:cNvPr id="8" name="Shape 253">
            <a:extLst>
              <a:ext uri="{FF2B5EF4-FFF2-40B4-BE49-F238E27FC236}">
                <a16:creationId xmlns:a16="http://schemas.microsoft.com/office/drawing/2014/main" id="{7CF77836-9F4B-4B6C-867B-467E806450DA}"/>
              </a:ext>
            </a:extLst>
          </p:cNvPr>
          <p:cNvSpPr/>
          <p:nvPr/>
        </p:nvSpPr>
        <p:spPr>
          <a:xfrm>
            <a:off x="1315974" y="6101611"/>
            <a:ext cx="5915080" cy="60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7" indent="0">
              <a:defRPr sz="3600">
                <a:solidFill>
                  <a:srgbClr val="DBFEF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高速率、低时延、高可靠、低功耗</a:t>
            </a:r>
            <a:endParaRPr sz="3000" dirty="0">
              <a:solidFill>
                <a:schemeClr val="bg1"/>
              </a:solidFill>
              <a:latin typeface="PingFang SC Medium" charset="-122"/>
              <a:ea typeface="PingFang SC Medium" charset="-122"/>
              <a:cs typeface="PingFang SC Medium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993794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1338791" y="558039"/>
            <a:ext cx="1524001" cy="50801"/>
          </a:xfrm>
          <a:prstGeom prst="roundRect">
            <a:avLst>
              <a:gd name="adj" fmla="val 50000"/>
            </a:avLst>
          </a:prstGeom>
          <a:solidFill>
            <a:srgbClr val="24B88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" name="Shape 240"/>
          <p:cNvSpPr/>
          <p:nvPr/>
        </p:nvSpPr>
        <p:spPr>
          <a:xfrm>
            <a:off x="2439956" y="2038182"/>
            <a:ext cx="20277988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spcBef>
                <a:spcPts val="5900"/>
              </a:spcBef>
              <a:defRPr sz="80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altLang="zh-CN" dirty="0"/>
              <a:t>1G</a:t>
            </a:r>
            <a:r>
              <a:rPr lang="zh-CN" altLang="en-US" dirty="0"/>
              <a:t>→</a:t>
            </a:r>
            <a:r>
              <a:rPr lang="en-US" altLang="zh-CN" dirty="0"/>
              <a:t>2G</a:t>
            </a:r>
            <a:r>
              <a:rPr lang="zh-CN" altLang="en-US" dirty="0"/>
              <a:t> → </a:t>
            </a:r>
            <a:r>
              <a:rPr lang="en-US" altLang="zh-CN" dirty="0"/>
              <a:t>3G</a:t>
            </a:r>
            <a:r>
              <a:rPr lang="zh-CN" altLang="en-US" dirty="0"/>
              <a:t> → </a:t>
            </a:r>
            <a:r>
              <a:rPr lang="en-US" altLang="zh-CN" dirty="0"/>
              <a:t>4G</a:t>
            </a:r>
            <a:r>
              <a:rPr lang="zh-CN" altLang="en-US" dirty="0"/>
              <a:t> → </a:t>
            </a:r>
            <a:r>
              <a:rPr lang="en-US" altLang="zh-CN" dirty="0"/>
              <a:t>5G</a:t>
            </a:r>
            <a:r>
              <a:rPr lang="zh-CN" altLang="en-US" dirty="0"/>
              <a:t>，伟大的通信变迁史</a:t>
            </a:r>
            <a:endParaRPr dirty="0"/>
          </a:p>
        </p:txBody>
      </p:sp>
      <p:sp>
        <p:nvSpPr>
          <p:cNvPr id="65" name="Shape 242"/>
          <p:cNvSpPr/>
          <p:nvPr/>
        </p:nvSpPr>
        <p:spPr>
          <a:xfrm flipV="1">
            <a:off x="0" y="7971569"/>
            <a:ext cx="24384000" cy="45719"/>
          </a:xfrm>
          <a:prstGeom prst="rect">
            <a:avLst/>
          </a:prstGeom>
          <a:solidFill>
            <a:srgbClr val="24B8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/>
            <a:endParaRPr/>
          </a:p>
        </p:txBody>
      </p:sp>
      <p:sp>
        <p:nvSpPr>
          <p:cNvPr id="66" name="Shape 243"/>
          <p:cNvSpPr/>
          <p:nvPr/>
        </p:nvSpPr>
        <p:spPr>
          <a:xfrm>
            <a:off x="626969" y="4329275"/>
            <a:ext cx="3827031" cy="2750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7" y="0"/>
                </a:moveTo>
                <a:cubicBezTo>
                  <a:pt x="137" y="0"/>
                  <a:pt x="0" y="327"/>
                  <a:pt x="0" y="733"/>
                </a:cubicBezTo>
                <a:lnTo>
                  <a:pt x="0" y="19447"/>
                </a:lnTo>
                <a:cubicBezTo>
                  <a:pt x="0" y="19853"/>
                  <a:pt x="137" y="20184"/>
                  <a:pt x="307" y="20184"/>
                </a:cubicBezTo>
                <a:lnTo>
                  <a:pt x="9071" y="20184"/>
                </a:lnTo>
                <a:lnTo>
                  <a:pt x="10320" y="21600"/>
                </a:lnTo>
                <a:lnTo>
                  <a:pt x="11569" y="20184"/>
                </a:lnTo>
                <a:lnTo>
                  <a:pt x="21293" y="20184"/>
                </a:lnTo>
                <a:cubicBezTo>
                  <a:pt x="21463" y="20184"/>
                  <a:pt x="21600" y="19853"/>
                  <a:pt x="21600" y="19447"/>
                </a:cubicBezTo>
                <a:lnTo>
                  <a:pt x="21600" y="733"/>
                </a:lnTo>
                <a:cubicBezTo>
                  <a:pt x="21600" y="327"/>
                  <a:pt x="21463" y="0"/>
                  <a:pt x="21293" y="0"/>
                </a:cubicBezTo>
                <a:lnTo>
                  <a:pt x="307" y="0"/>
                </a:lnTo>
                <a:close/>
              </a:path>
            </a:pathLst>
          </a:custGeom>
          <a:noFill/>
          <a:ln w="28575">
            <a:solidFill>
              <a:srgbClr val="24B885"/>
            </a:solidFill>
            <a:miter lim="400000"/>
          </a:ln>
        </p:spPr>
        <p:txBody>
          <a:bodyPr lIns="304800" tIns="304800" rIns="304800" bIns="304800" anchor="ctr"/>
          <a:lstStyle/>
          <a:p>
            <a:pPr lvl="7" indent="0" defTabSz="825500">
              <a:defRPr sz="3600">
                <a:solidFill>
                  <a:srgbClr val="04B3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" name="Shape 244"/>
          <p:cNvSpPr/>
          <p:nvPr/>
        </p:nvSpPr>
        <p:spPr>
          <a:xfrm>
            <a:off x="1942078" y="7426607"/>
            <a:ext cx="1142519" cy="1143001"/>
          </a:xfrm>
          <a:prstGeom prst="ellipse">
            <a:avLst/>
          </a:prstGeom>
          <a:solidFill>
            <a:srgbClr val="24B8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000" dirty="0">
                <a:latin typeface="PingFang SC" charset="-122"/>
                <a:ea typeface="PingFang SC" charset="-122"/>
                <a:cs typeface="PingFang SC" charset="-122"/>
              </a:rPr>
              <a:t>1980</a:t>
            </a:r>
            <a:endParaRPr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68" name="Shape 245"/>
          <p:cNvSpPr/>
          <p:nvPr/>
        </p:nvSpPr>
        <p:spPr>
          <a:xfrm>
            <a:off x="11482731" y="7426607"/>
            <a:ext cx="1142519" cy="1143001"/>
          </a:xfrm>
          <a:prstGeom prst="ellipse">
            <a:avLst/>
          </a:prstGeom>
          <a:solidFill>
            <a:srgbClr val="24B8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000" dirty="0">
                <a:latin typeface="PingFang SC" charset="-122"/>
                <a:ea typeface="PingFang SC" charset="-122"/>
                <a:cs typeface="PingFang SC" charset="-122"/>
              </a:rPr>
              <a:t>2009</a:t>
            </a:r>
            <a:endParaRPr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69" name="Shape 246"/>
          <p:cNvSpPr/>
          <p:nvPr/>
        </p:nvSpPr>
        <p:spPr>
          <a:xfrm>
            <a:off x="20085290" y="7426607"/>
            <a:ext cx="1142519" cy="1143001"/>
          </a:xfrm>
          <a:prstGeom prst="ellipse">
            <a:avLst/>
          </a:prstGeom>
          <a:solidFill>
            <a:srgbClr val="24B8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000" dirty="0">
                <a:latin typeface="PingFang SC" charset="-122"/>
                <a:ea typeface="PingFang SC" charset="-122"/>
                <a:cs typeface="PingFang SC" charset="-122"/>
              </a:rPr>
              <a:t>2019</a:t>
            </a:r>
            <a:endParaRPr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70" name="Shape 247"/>
          <p:cNvSpPr/>
          <p:nvPr/>
        </p:nvSpPr>
        <p:spPr>
          <a:xfrm>
            <a:off x="1189258" y="8750047"/>
            <a:ext cx="2648161" cy="729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5500">
              <a:defRPr sz="38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1G</a:t>
            </a:r>
            <a:r>
              <a:rPr lang="zh-CN" altLang="en-US" dirty="0">
                <a:solidFill>
                  <a:schemeClr val="bg1"/>
                </a:solidFill>
              </a:rPr>
              <a:t>语音时代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2" name="Shape 249"/>
          <p:cNvSpPr/>
          <p:nvPr/>
        </p:nvSpPr>
        <p:spPr>
          <a:xfrm>
            <a:off x="8961263" y="4324888"/>
            <a:ext cx="6267357" cy="2791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3" y="0"/>
                </a:moveTo>
                <a:cubicBezTo>
                  <a:pt x="108" y="0"/>
                  <a:pt x="0" y="321"/>
                  <a:pt x="0" y="720"/>
                </a:cubicBezTo>
                <a:lnTo>
                  <a:pt x="0" y="19099"/>
                </a:lnTo>
                <a:cubicBezTo>
                  <a:pt x="0" y="19498"/>
                  <a:pt x="108" y="19823"/>
                  <a:pt x="243" y="19823"/>
                </a:cubicBezTo>
                <a:lnTo>
                  <a:pt x="9760" y="19823"/>
                </a:lnTo>
                <a:lnTo>
                  <a:pt x="10748" y="21600"/>
                </a:lnTo>
                <a:lnTo>
                  <a:pt x="11735" y="19823"/>
                </a:lnTo>
                <a:lnTo>
                  <a:pt x="21357" y="19823"/>
                </a:lnTo>
                <a:cubicBezTo>
                  <a:pt x="21492" y="19823"/>
                  <a:pt x="21600" y="19498"/>
                  <a:pt x="21600" y="19099"/>
                </a:cubicBezTo>
                <a:lnTo>
                  <a:pt x="21600" y="720"/>
                </a:lnTo>
                <a:cubicBezTo>
                  <a:pt x="21600" y="321"/>
                  <a:pt x="21492" y="0"/>
                  <a:pt x="21357" y="0"/>
                </a:cubicBezTo>
                <a:lnTo>
                  <a:pt x="243" y="0"/>
                </a:lnTo>
                <a:close/>
              </a:path>
            </a:pathLst>
          </a:custGeom>
          <a:noFill/>
          <a:ln w="28575">
            <a:solidFill>
              <a:srgbClr val="24B885"/>
            </a:solidFill>
            <a:miter lim="400000"/>
          </a:ln>
        </p:spPr>
        <p:txBody>
          <a:bodyPr lIns="304800" tIns="304800" rIns="304800" bIns="304800" anchor="ctr"/>
          <a:lstStyle/>
          <a:p>
            <a:pPr lvl="7" indent="0" defTabSz="825500">
              <a:defRPr sz="3600">
                <a:solidFill>
                  <a:srgbClr val="04B3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Shape 250"/>
          <p:cNvSpPr/>
          <p:nvPr/>
        </p:nvSpPr>
        <p:spPr>
          <a:xfrm>
            <a:off x="18302684" y="4858085"/>
            <a:ext cx="4720432" cy="2235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5" y="0"/>
                </a:moveTo>
                <a:cubicBezTo>
                  <a:pt x="154" y="0"/>
                  <a:pt x="0" y="325"/>
                  <a:pt x="0" y="728"/>
                </a:cubicBezTo>
                <a:lnTo>
                  <a:pt x="0" y="19327"/>
                </a:lnTo>
                <a:cubicBezTo>
                  <a:pt x="0" y="19730"/>
                  <a:pt x="154" y="20059"/>
                  <a:pt x="345" y="20059"/>
                </a:cubicBezTo>
                <a:lnTo>
                  <a:pt x="9413" y="20059"/>
                </a:lnTo>
                <a:lnTo>
                  <a:pt x="10818" y="21600"/>
                </a:lnTo>
                <a:lnTo>
                  <a:pt x="12222" y="20059"/>
                </a:lnTo>
                <a:lnTo>
                  <a:pt x="21253" y="20059"/>
                </a:lnTo>
                <a:cubicBezTo>
                  <a:pt x="21444" y="20059"/>
                  <a:pt x="21600" y="19730"/>
                  <a:pt x="21600" y="19327"/>
                </a:cubicBezTo>
                <a:lnTo>
                  <a:pt x="21600" y="728"/>
                </a:lnTo>
                <a:cubicBezTo>
                  <a:pt x="21600" y="325"/>
                  <a:pt x="21444" y="0"/>
                  <a:pt x="21253" y="0"/>
                </a:cubicBezTo>
                <a:lnTo>
                  <a:pt x="345" y="0"/>
                </a:lnTo>
                <a:close/>
              </a:path>
            </a:pathLst>
          </a:custGeom>
          <a:noFill/>
          <a:ln w="28575">
            <a:solidFill>
              <a:srgbClr val="24B885"/>
            </a:solidFill>
            <a:miter lim="400000"/>
          </a:ln>
        </p:spPr>
        <p:txBody>
          <a:bodyPr lIns="304800" tIns="304800" rIns="304800" bIns="304800" anchor="ctr"/>
          <a:lstStyle/>
          <a:p>
            <a:pPr lvl="7" indent="0" defTabSz="825500">
              <a:defRPr sz="3600">
                <a:solidFill>
                  <a:srgbClr val="04B379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/>
          </a:p>
        </p:txBody>
      </p:sp>
      <p:sp>
        <p:nvSpPr>
          <p:cNvPr id="74" name="Shape 251"/>
          <p:cNvSpPr/>
          <p:nvPr/>
        </p:nvSpPr>
        <p:spPr>
          <a:xfrm>
            <a:off x="674933" y="4555118"/>
            <a:ext cx="4067129" cy="60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lvl="7" indent="0" defTabSz="825500">
              <a:defRPr sz="3600">
                <a:solidFill>
                  <a:srgbClr val="DBFEF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时代特征：“大哥大”</a:t>
            </a:r>
            <a:endParaRPr sz="3000" dirty="0">
              <a:solidFill>
                <a:schemeClr val="bg1"/>
              </a:solidFill>
              <a:latin typeface="PingFang SC Medium" charset="-122"/>
              <a:ea typeface="PingFang SC Medium" charset="-122"/>
              <a:cs typeface="PingFang SC Medium" charset="-122"/>
            </a:endParaRPr>
          </a:p>
        </p:txBody>
      </p:sp>
      <p:sp>
        <p:nvSpPr>
          <p:cNvPr id="75" name="Shape 252"/>
          <p:cNvSpPr/>
          <p:nvPr/>
        </p:nvSpPr>
        <p:spPr>
          <a:xfrm>
            <a:off x="11424085" y="6179664"/>
            <a:ext cx="1341712" cy="60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7" indent="0">
              <a:defRPr sz="3600">
                <a:solidFill>
                  <a:srgbClr val="DBFEF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en-US" altLang="zh-CN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CDMA</a:t>
            </a:r>
            <a:endParaRPr sz="3000" dirty="0">
              <a:solidFill>
                <a:schemeClr val="bg1"/>
              </a:solidFill>
              <a:latin typeface="PingFang SC Medium" charset="-122"/>
              <a:ea typeface="PingFang SC Medium" charset="-122"/>
              <a:cs typeface="PingFang SC Medium" charset="-122"/>
            </a:endParaRPr>
          </a:p>
        </p:txBody>
      </p:sp>
      <p:sp>
        <p:nvSpPr>
          <p:cNvPr id="76" name="Shape 253"/>
          <p:cNvSpPr/>
          <p:nvPr/>
        </p:nvSpPr>
        <p:spPr>
          <a:xfrm>
            <a:off x="18474800" y="5172500"/>
            <a:ext cx="4376197" cy="60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7" indent="0">
              <a:defRPr sz="3600">
                <a:solidFill>
                  <a:srgbClr val="DBFEF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低时延、高可靠、低功耗</a:t>
            </a:r>
            <a:endParaRPr sz="3000" dirty="0">
              <a:solidFill>
                <a:schemeClr val="bg1"/>
              </a:solidFill>
              <a:latin typeface="PingFang SC Medium" charset="-122"/>
              <a:ea typeface="PingFang SC Medium" charset="-122"/>
              <a:cs typeface="PingFang SC Medium" charset="-122"/>
            </a:endParaRPr>
          </a:p>
        </p:txBody>
      </p:sp>
      <p:sp>
        <p:nvSpPr>
          <p:cNvPr id="84" name="Shape 166"/>
          <p:cNvSpPr/>
          <p:nvPr/>
        </p:nvSpPr>
        <p:spPr>
          <a:xfrm>
            <a:off x="1287993" y="669709"/>
            <a:ext cx="21808015" cy="84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821531">
              <a:defRPr sz="4000">
                <a:solidFill>
                  <a:srgbClr val="24B986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rPr lang="en-US" altLang="zh-CN" b="1" dirty="0">
                <a:latin typeface="PingFang SC" charset="-122"/>
                <a:ea typeface="PingFang SC" charset="-122"/>
                <a:cs typeface="PingFang SC" charset="-122"/>
              </a:rPr>
              <a:t>5G</a:t>
            </a:r>
            <a:r>
              <a:rPr lang="zh-CN" altLang="en-US" b="1" dirty="0">
                <a:latin typeface="PingFang SC" charset="-122"/>
                <a:ea typeface="PingFang SC" charset="-122"/>
                <a:cs typeface="PingFang SC" charset="-122"/>
              </a:rPr>
              <a:t>发展史</a:t>
            </a:r>
          </a:p>
        </p:txBody>
      </p:sp>
      <p:sp>
        <p:nvSpPr>
          <p:cNvPr id="19" name="Shape 244">
            <a:extLst>
              <a:ext uri="{FF2B5EF4-FFF2-40B4-BE49-F238E27FC236}">
                <a16:creationId xmlns:a16="http://schemas.microsoft.com/office/drawing/2014/main" id="{E7981D9C-EA35-4396-836F-7D8DA3475BFB}"/>
              </a:ext>
            </a:extLst>
          </p:cNvPr>
          <p:cNvSpPr/>
          <p:nvPr/>
        </p:nvSpPr>
        <p:spPr>
          <a:xfrm>
            <a:off x="5929985" y="7410079"/>
            <a:ext cx="1142519" cy="1143001"/>
          </a:xfrm>
          <a:prstGeom prst="ellipse">
            <a:avLst/>
          </a:prstGeom>
          <a:solidFill>
            <a:srgbClr val="24B8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000" dirty="0">
                <a:latin typeface="PingFang SC" charset="-122"/>
                <a:ea typeface="PingFang SC" charset="-122"/>
                <a:cs typeface="PingFang SC" charset="-122"/>
              </a:rPr>
              <a:t>1995</a:t>
            </a:r>
            <a:endParaRPr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0" name="Shape 243">
            <a:extLst>
              <a:ext uri="{FF2B5EF4-FFF2-40B4-BE49-F238E27FC236}">
                <a16:creationId xmlns:a16="http://schemas.microsoft.com/office/drawing/2014/main" id="{C17F3FDB-AD3F-478F-A74D-054942FB1392}"/>
              </a:ext>
            </a:extLst>
          </p:cNvPr>
          <p:cNvSpPr/>
          <p:nvPr/>
        </p:nvSpPr>
        <p:spPr>
          <a:xfrm flipV="1">
            <a:off x="4998084" y="8745117"/>
            <a:ext cx="3827031" cy="2337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7" y="0"/>
                </a:moveTo>
                <a:cubicBezTo>
                  <a:pt x="137" y="0"/>
                  <a:pt x="0" y="327"/>
                  <a:pt x="0" y="733"/>
                </a:cubicBezTo>
                <a:lnTo>
                  <a:pt x="0" y="19447"/>
                </a:lnTo>
                <a:cubicBezTo>
                  <a:pt x="0" y="19853"/>
                  <a:pt x="137" y="20184"/>
                  <a:pt x="307" y="20184"/>
                </a:cubicBezTo>
                <a:lnTo>
                  <a:pt x="9071" y="20184"/>
                </a:lnTo>
                <a:lnTo>
                  <a:pt x="10320" y="21600"/>
                </a:lnTo>
                <a:lnTo>
                  <a:pt x="11569" y="20184"/>
                </a:lnTo>
                <a:lnTo>
                  <a:pt x="21293" y="20184"/>
                </a:lnTo>
                <a:cubicBezTo>
                  <a:pt x="21463" y="20184"/>
                  <a:pt x="21600" y="19853"/>
                  <a:pt x="21600" y="19447"/>
                </a:cubicBezTo>
                <a:lnTo>
                  <a:pt x="21600" y="733"/>
                </a:lnTo>
                <a:cubicBezTo>
                  <a:pt x="21600" y="327"/>
                  <a:pt x="21463" y="0"/>
                  <a:pt x="21293" y="0"/>
                </a:cubicBezTo>
                <a:lnTo>
                  <a:pt x="307" y="0"/>
                </a:lnTo>
                <a:close/>
              </a:path>
            </a:pathLst>
          </a:custGeom>
          <a:noFill/>
          <a:ln w="28575">
            <a:solidFill>
              <a:srgbClr val="24B885"/>
            </a:solidFill>
            <a:miter lim="400000"/>
          </a:ln>
        </p:spPr>
        <p:txBody>
          <a:bodyPr lIns="304800" tIns="304800" rIns="304800" bIns="304800" anchor="ctr"/>
          <a:lstStyle/>
          <a:p>
            <a:pPr lvl="7" indent="0" defTabSz="825500">
              <a:defRPr sz="3600">
                <a:solidFill>
                  <a:srgbClr val="04B3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" name="Shape 247">
            <a:extLst>
              <a:ext uri="{FF2B5EF4-FFF2-40B4-BE49-F238E27FC236}">
                <a16:creationId xmlns:a16="http://schemas.microsoft.com/office/drawing/2014/main" id="{B311548A-D680-49F1-A823-4505760889F2}"/>
              </a:ext>
            </a:extLst>
          </p:cNvPr>
          <p:cNvSpPr/>
          <p:nvPr/>
        </p:nvSpPr>
        <p:spPr>
          <a:xfrm>
            <a:off x="5177164" y="6452552"/>
            <a:ext cx="2648160" cy="729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5500">
              <a:defRPr sz="38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2G</a:t>
            </a:r>
            <a:r>
              <a:rPr lang="zh-CN" altLang="en-US" dirty="0">
                <a:solidFill>
                  <a:schemeClr val="bg1"/>
                </a:solidFill>
              </a:rPr>
              <a:t>文本时代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Shape 251">
            <a:extLst>
              <a:ext uri="{FF2B5EF4-FFF2-40B4-BE49-F238E27FC236}">
                <a16:creationId xmlns:a16="http://schemas.microsoft.com/office/drawing/2014/main" id="{17C3757D-C2E0-48B9-B2EB-68CF01D670C7}"/>
              </a:ext>
            </a:extLst>
          </p:cNvPr>
          <p:cNvSpPr/>
          <p:nvPr/>
        </p:nvSpPr>
        <p:spPr>
          <a:xfrm>
            <a:off x="479772" y="5256953"/>
            <a:ext cx="4067129" cy="60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lvl="7" indent="0" defTabSz="825500">
              <a:defRPr sz="3600">
                <a:solidFill>
                  <a:srgbClr val="DBFEF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en-US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A</a:t>
            </a:r>
            <a:r>
              <a:rPr lang="zh-CN" altLang="en-US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网、</a:t>
            </a:r>
            <a:r>
              <a:rPr lang="en-US" altLang="zh-CN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B</a:t>
            </a:r>
            <a:r>
              <a:rPr lang="zh-CN" altLang="en-US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网</a:t>
            </a:r>
            <a:endParaRPr sz="3000" dirty="0">
              <a:solidFill>
                <a:schemeClr val="bg1"/>
              </a:solidFill>
              <a:latin typeface="PingFang SC Medium" charset="-122"/>
              <a:ea typeface="PingFang SC Medium" charset="-122"/>
              <a:cs typeface="PingFang SC Medium" charset="-122"/>
            </a:endParaRPr>
          </a:p>
        </p:txBody>
      </p:sp>
      <p:sp>
        <p:nvSpPr>
          <p:cNvPr id="23" name="Shape 251">
            <a:extLst>
              <a:ext uri="{FF2B5EF4-FFF2-40B4-BE49-F238E27FC236}">
                <a16:creationId xmlns:a16="http://schemas.microsoft.com/office/drawing/2014/main" id="{774CEE5C-1242-446A-84BF-F4BAB5A9DFE5}"/>
              </a:ext>
            </a:extLst>
          </p:cNvPr>
          <p:cNvSpPr/>
          <p:nvPr/>
        </p:nvSpPr>
        <p:spPr>
          <a:xfrm>
            <a:off x="461239" y="5995293"/>
            <a:ext cx="4067129" cy="60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lvl="7" indent="0" defTabSz="825500">
              <a:defRPr sz="3600">
                <a:solidFill>
                  <a:srgbClr val="DBFEF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模拟通讯</a:t>
            </a:r>
            <a:endParaRPr sz="3000" dirty="0">
              <a:solidFill>
                <a:schemeClr val="bg1"/>
              </a:solidFill>
              <a:latin typeface="PingFang SC Medium" charset="-122"/>
              <a:ea typeface="PingFang SC Medium" charset="-122"/>
              <a:cs typeface="PingFang SC Medium" charset="-122"/>
            </a:endParaRPr>
          </a:p>
        </p:txBody>
      </p:sp>
      <p:sp>
        <p:nvSpPr>
          <p:cNvPr id="24" name="Shape 251">
            <a:extLst>
              <a:ext uri="{FF2B5EF4-FFF2-40B4-BE49-F238E27FC236}">
                <a16:creationId xmlns:a16="http://schemas.microsoft.com/office/drawing/2014/main" id="{7E453F3C-B79F-4CA2-AE5F-D2D70E2683A4}"/>
              </a:ext>
            </a:extLst>
          </p:cNvPr>
          <p:cNvSpPr/>
          <p:nvPr/>
        </p:nvSpPr>
        <p:spPr>
          <a:xfrm>
            <a:off x="4862241" y="9782059"/>
            <a:ext cx="4067129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lvl="7" indent="0" defTabSz="825500">
              <a:defRPr sz="3600">
                <a:solidFill>
                  <a:srgbClr val="DBFEF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文字简讯</a:t>
            </a:r>
            <a:endParaRPr lang="en-US" altLang="zh-CN" sz="3000" dirty="0">
              <a:solidFill>
                <a:schemeClr val="bg1"/>
              </a:solidFill>
              <a:latin typeface="PingFang SC Medium" charset="-122"/>
              <a:ea typeface="PingFang SC Medium" charset="-122"/>
              <a:cs typeface="PingFang SC Medium" charset="-122"/>
            </a:endParaRPr>
          </a:p>
          <a:p>
            <a:pPr lvl="7" indent="0" defTabSz="825500">
              <a:defRPr sz="3600">
                <a:solidFill>
                  <a:srgbClr val="DBFEF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诺基亚</a:t>
            </a:r>
            <a:endParaRPr sz="3000" dirty="0">
              <a:solidFill>
                <a:schemeClr val="bg1"/>
              </a:solidFill>
              <a:latin typeface="PingFang SC Medium" charset="-122"/>
              <a:ea typeface="PingFang SC Medium" charset="-122"/>
              <a:cs typeface="PingFang SC Medium" charset="-122"/>
            </a:endParaRPr>
          </a:p>
        </p:txBody>
      </p:sp>
      <p:sp>
        <p:nvSpPr>
          <p:cNvPr id="25" name="Shape 251">
            <a:extLst>
              <a:ext uri="{FF2B5EF4-FFF2-40B4-BE49-F238E27FC236}">
                <a16:creationId xmlns:a16="http://schemas.microsoft.com/office/drawing/2014/main" id="{DDAC352D-585B-45C3-8CFD-E1FEF8849976}"/>
              </a:ext>
            </a:extLst>
          </p:cNvPr>
          <p:cNvSpPr/>
          <p:nvPr/>
        </p:nvSpPr>
        <p:spPr>
          <a:xfrm>
            <a:off x="4862241" y="9176125"/>
            <a:ext cx="4067129" cy="60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lvl="7" indent="0" defTabSz="825500">
              <a:defRPr sz="3600">
                <a:solidFill>
                  <a:srgbClr val="DBFEF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数字调制</a:t>
            </a:r>
            <a:endParaRPr sz="3000" dirty="0">
              <a:solidFill>
                <a:schemeClr val="bg1"/>
              </a:solidFill>
              <a:latin typeface="PingFang SC Medium" charset="-122"/>
              <a:ea typeface="PingFang SC Medium" charset="-122"/>
              <a:cs typeface="PingFang SC Medium" charset="-122"/>
            </a:endParaRPr>
          </a:p>
        </p:txBody>
      </p:sp>
      <p:sp>
        <p:nvSpPr>
          <p:cNvPr id="26" name="Shape 247">
            <a:extLst>
              <a:ext uri="{FF2B5EF4-FFF2-40B4-BE49-F238E27FC236}">
                <a16:creationId xmlns:a16="http://schemas.microsoft.com/office/drawing/2014/main" id="{36045FDC-3156-4903-BA01-90B518786755}"/>
              </a:ext>
            </a:extLst>
          </p:cNvPr>
          <p:cNvSpPr/>
          <p:nvPr/>
        </p:nvSpPr>
        <p:spPr>
          <a:xfrm>
            <a:off x="10867921" y="8856701"/>
            <a:ext cx="2648160" cy="729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5500">
              <a:defRPr sz="38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3G</a:t>
            </a:r>
            <a:r>
              <a:rPr lang="zh-CN" altLang="en-US" dirty="0">
                <a:solidFill>
                  <a:schemeClr val="bg1"/>
                </a:solidFill>
              </a:rPr>
              <a:t>图片时代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7" name="Shape 252">
            <a:extLst>
              <a:ext uri="{FF2B5EF4-FFF2-40B4-BE49-F238E27FC236}">
                <a16:creationId xmlns:a16="http://schemas.microsoft.com/office/drawing/2014/main" id="{618E9ECD-3C89-48BC-968B-6FCDAB8855FA}"/>
              </a:ext>
            </a:extLst>
          </p:cNvPr>
          <p:cNvSpPr/>
          <p:nvPr/>
        </p:nvSpPr>
        <p:spPr>
          <a:xfrm>
            <a:off x="9156424" y="4545989"/>
            <a:ext cx="5600892" cy="60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7" indent="0">
              <a:defRPr sz="3600">
                <a:solidFill>
                  <a:srgbClr val="DBFEF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高频宽和稳定的传输    平板电脑</a:t>
            </a:r>
            <a:endParaRPr sz="3000" dirty="0">
              <a:solidFill>
                <a:schemeClr val="bg1"/>
              </a:solidFill>
              <a:latin typeface="PingFang SC Medium" charset="-122"/>
              <a:ea typeface="PingFang SC Medium" charset="-122"/>
              <a:cs typeface="PingFang SC Medium" charset="-122"/>
            </a:endParaRPr>
          </a:p>
        </p:txBody>
      </p:sp>
      <p:sp>
        <p:nvSpPr>
          <p:cNvPr id="28" name="Shape 245">
            <a:extLst>
              <a:ext uri="{FF2B5EF4-FFF2-40B4-BE49-F238E27FC236}">
                <a16:creationId xmlns:a16="http://schemas.microsoft.com/office/drawing/2014/main" id="{D1ADA72A-A3A7-48EC-A0F1-2EBB04F60814}"/>
              </a:ext>
            </a:extLst>
          </p:cNvPr>
          <p:cNvSpPr/>
          <p:nvPr/>
        </p:nvSpPr>
        <p:spPr>
          <a:xfrm>
            <a:off x="15784010" y="7462490"/>
            <a:ext cx="1142519" cy="1143001"/>
          </a:xfrm>
          <a:prstGeom prst="ellipse">
            <a:avLst/>
          </a:prstGeom>
          <a:solidFill>
            <a:srgbClr val="24B8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000" dirty="0">
                <a:latin typeface="PingFang SC" charset="-122"/>
                <a:ea typeface="PingFang SC" charset="-122"/>
                <a:cs typeface="PingFang SC" charset="-122"/>
              </a:rPr>
              <a:t>2013</a:t>
            </a:r>
            <a:endParaRPr sz="20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9" name="Shape 247">
            <a:extLst>
              <a:ext uri="{FF2B5EF4-FFF2-40B4-BE49-F238E27FC236}">
                <a16:creationId xmlns:a16="http://schemas.microsoft.com/office/drawing/2014/main" id="{925F543E-900C-41BE-BC6A-CCE23A1B8D38}"/>
              </a:ext>
            </a:extLst>
          </p:cNvPr>
          <p:cNvSpPr/>
          <p:nvPr/>
        </p:nvSpPr>
        <p:spPr>
          <a:xfrm>
            <a:off x="15154295" y="6729731"/>
            <a:ext cx="2648161" cy="729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5500">
              <a:defRPr sz="38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4G</a:t>
            </a:r>
            <a:r>
              <a:rPr lang="zh-CN" altLang="en-US" dirty="0">
                <a:solidFill>
                  <a:schemeClr val="bg1"/>
                </a:solidFill>
              </a:rPr>
              <a:t>视频时代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" name="Shape 243">
            <a:extLst>
              <a:ext uri="{FF2B5EF4-FFF2-40B4-BE49-F238E27FC236}">
                <a16:creationId xmlns:a16="http://schemas.microsoft.com/office/drawing/2014/main" id="{47609973-7800-4B91-840F-E20AF5BA1508}"/>
              </a:ext>
            </a:extLst>
          </p:cNvPr>
          <p:cNvSpPr/>
          <p:nvPr/>
        </p:nvSpPr>
        <p:spPr>
          <a:xfrm flipV="1">
            <a:off x="14441753" y="8897517"/>
            <a:ext cx="3827031" cy="2337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7" y="0"/>
                </a:moveTo>
                <a:cubicBezTo>
                  <a:pt x="137" y="0"/>
                  <a:pt x="0" y="327"/>
                  <a:pt x="0" y="733"/>
                </a:cubicBezTo>
                <a:lnTo>
                  <a:pt x="0" y="19447"/>
                </a:lnTo>
                <a:cubicBezTo>
                  <a:pt x="0" y="19853"/>
                  <a:pt x="137" y="20184"/>
                  <a:pt x="307" y="20184"/>
                </a:cubicBezTo>
                <a:lnTo>
                  <a:pt x="9071" y="20184"/>
                </a:lnTo>
                <a:lnTo>
                  <a:pt x="10320" y="21600"/>
                </a:lnTo>
                <a:lnTo>
                  <a:pt x="11569" y="20184"/>
                </a:lnTo>
                <a:lnTo>
                  <a:pt x="21293" y="20184"/>
                </a:lnTo>
                <a:cubicBezTo>
                  <a:pt x="21463" y="20184"/>
                  <a:pt x="21600" y="19853"/>
                  <a:pt x="21600" y="19447"/>
                </a:cubicBezTo>
                <a:lnTo>
                  <a:pt x="21600" y="733"/>
                </a:lnTo>
                <a:cubicBezTo>
                  <a:pt x="21600" y="327"/>
                  <a:pt x="21463" y="0"/>
                  <a:pt x="21293" y="0"/>
                </a:cubicBezTo>
                <a:lnTo>
                  <a:pt x="307" y="0"/>
                </a:lnTo>
                <a:close/>
              </a:path>
            </a:pathLst>
          </a:custGeom>
          <a:noFill/>
          <a:ln w="28575">
            <a:solidFill>
              <a:srgbClr val="24B885"/>
            </a:solidFill>
            <a:miter lim="400000"/>
          </a:ln>
        </p:spPr>
        <p:txBody>
          <a:bodyPr lIns="304800" tIns="304800" rIns="304800" bIns="304800" anchor="ctr"/>
          <a:lstStyle/>
          <a:p>
            <a:pPr lvl="7" indent="0" defTabSz="825500">
              <a:defRPr sz="3600">
                <a:solidFill>
                  <a:srgbClr val="04B3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" name="Shape 251">
            <a:extLst>
              <a:ext uri="{FF2B5EF4-FFF2-40B4-BE49-F238E27FC236}">
                <a16:creationId xmlns:a16="http://schemas.microsoft.com/office/drawing/2014/main" id="{669D170B-4DA8-42D7-BFD8-ADEA5DE40EC8}"/>
              </a:ext>
            </a:extLst>
          </p:cNvPr>
          <p:cNvSpPr/>
          <p:nvPr/>
        </p:nvSpPr>
        <p:spPr>
          <a:xfrm>
            <a:off x="14419487" y="9633944"/>
            <a:ext cx="4067129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lvl="7" indent="0" defTabSz="825500">
              <a:defRPr sz="3600">
                <a:solidFill>
                  <a:srgbClr val="DBFEF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无线蜂窝电话协议</a:t>
            </a:r>
            <a:endParaRPr lang="en-US" altLang="zh-CN" sz="3000" dirty="0">
              <a:solidFill>
                <a:schemeClr val="bg1"/>
              </a:solidFill>
              <a:latin typeface="PingFang SC Medium" charset="-122"/>
              <a:ea typeface="PingFang SC Medium" charset="-122"/>
              <a:cs typeface="PingFang SC Medium" charset="-122"/>
            </a:endParaRPr>
          </a:p>
          <a:p>
            <a:pPr lvl="7" indent="0" defTabSz="825500">
              <a:defRPr sz="3600">
                <a:solidFill>
                  <a:srgbClr val="DBFEF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集</a:t>
            </a:r>
            <a:r>
              <a:rPr lang="en-US" altLang="zh-CN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3G</a:t>
            </a:r>
            <a:r>
              <a:rPr lang="zh-CN" altLang="en-US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加</a:t>
            </a:r>
            <a:r>
              <a:rPr lang="en-US" altLang="zh-CN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WLAN</a:t>
            </a:r>
            <a:r>
              <a:rPr lang="zh-CN" altLang="en-US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于一体</a:t>
            </a:r>
            <a:endParaRPr sz="3000" dirty="0">
              <a:solidFill>
                <a:schemeClr val="bg1"/>
              </a:solidFill>
              <a:latin typeface="PingFang SC Medium" charset="-122"/>
              <a:ea typeface="PingFang SC Medium" charset="-122"/>
              <a:cs typeface="PingFang SC Medium" charset="-122"/>
            </a:endParaRPr>
          </a:p>
        </p:txBody>
      </p:sp>
      <p:sp>
        <p:nvSpPr>
          <p:cNvPr id="33" name="Shape 252">
            <a:extLst>
              <a:ext uri="{FF2B5EF4-FFF2-40B4-BE49-F238E27FC236}">
                <a16:creationId xmlns:a16="http://schemas.microsoft.com/office/drawing/2014/main" id="{10E29568-4B0A-4950-8664-255673DC7A83}"/>
              </a:ext>
            </a:extLst>
          </p:cNvPr>
          <p:cNvSpPr/>
          <p:nvPr/>
        </p:nvSpPr>
        <p:spPr>
          <a:xfrm>
            <a:off x="10153492" y="5172500"/>
            <a:ext cx="3606756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7" indent="0">
              <a:defRPr sz="3600">
                <a:solidFill>
                  <a:srgbClr val="DBFEF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中国移动、中国联通</a:t>
            </a:r>
            <a:endParaRPr lang="en-US" altLang="zh-CN" sz="3000" dirty="0">
              <a:solidFill>
                <a:schemeClr val="bg1"/>
              </a:solidFill>
              <a:latin typeface="PingFang SC Medium" charset="-122"/>
              <a:ea typeface="PingFang SC Medium" charset="-122"/>
              <a:cs typeface="PingFang SC Medium" charset="-122"/>
            </a:endParaRPr>
          </a:p>
          <a:p>
            <a:pPr lvl="7" indent="0" defTabSz="825500">
              <a:defRPr sz="3600">
                <a:solidFill>
                  <a:srgbClr val="DBFEF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中国电信</a:t>
            </a:r>
            <a:endParaRPr sz="3000" dirty="0">
              <a:solidFill>
                <a:schemeClr val="bg1"/>
              </a:solidFill>
              <a:latin typeface="PingFang SC Medium" charset="-122"/>
              <a:ea typeface="PingFang SC Medium" charset="-122"/>
              <a:cs typeface="PingFang SC Medium" charset="-122"/>
            </a:endParaRPr>
          </a:p>
        </p:txBody>
      </p:sp>
      <p:sp>
        <p:nvSpPr>
          <p:cNvPr id="34" name="Shape 247">
            <a:extLst>
              <a:ext uri="{FF2B5EF4-FFF2-40B4-BE49-F238E27FC236}">
                <a16:creationId xmlns:a16="http://schemas.microsoft.com/office/drawing/2014/main" id="{F86BE3B8-A42D-4A41-848D-BD15FE30F743}"/>
              </a:ext>
            </a:extLst>
          </p:cNvPr>
          <p:cNvSpPr/>
          <p:nvPr/>
        </p:nvSpPr>
        <p:spPr>
          <a:xfrm>
            <a:off x="19088813" y="8907230"/>
            <a:ext cx="3135473" cy="729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5500">
              <a:defRPr sz="38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5G</a:t>
            </a:r>
            <a:r>
              <a:rPr lang="zh-CN" altLang="en-US" dirty="0">
                <a:solidFill>
                  <a:schemeClr val="bg1"/>
                </a:solidFill>
              </a:rPr>
              <a:t>物联网时代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" name="Shape 253">
            <a:extLst>
              <a:ext uri="{FF2B5EF4-FFF2-40B4-BE49-F238E27FC236}">
                <a16:creationId xmlns:a16="http://schemas.microsoft.com/office/drawing/2014/main" id="{5AEACD36-9983-4238-854E-EA39558A115C}"/>
              </a:ext>
            </a:extLst>
          </p:cNvPr>
          <p:cNvSpPr/>
          <p:nvPr/>
        </p:nvSpPr>
        <p:spPr>
          <a:xfrm>
            <a:off x="18853170" y="5944414"/>
            <a:ext cx="3606757" cy="60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7" indent="0">
              <a:defRPr sz="3600">
                <a:solidFill>
                  <a:srgbClr val="DBFEF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移动互联网、物联网</a:t>
            </a:r>
            <a:endParaRPr sz="3000" dirty="0">
              <a:solidFill>
                <a:schemeClr val="bg1"/>
              </a:solidFill>
              <a:latin typeface="PingFang SC Medium" charset="-122"/>
              <a:ea typeface="PingFang SC Medium" charset="-122"/>
              <a:cs typeface="PingFang SC Medium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4BD4F9-3CD6-4D5C-909F-191F9F382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078" y="3421991"/>
            <a:ext cx="7372302" cy="40539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EE805EB-0077-4955-872E-162945A93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598" y="8769400"/>
            <a:ext cx="4495238" cy="36285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9BB698-06E5-4AED-94FF-241665CB8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652" y="3203844"/>
            <a:ext cx="5384563" cy="42154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283670-8DBA-42FB-946A-9693B59E1E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69" y="4082697"/>
            <a:ext cx="81280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623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1338791" y="558039"/>
            <a:ext cx="1524001" cy="50801"/>
          </a:xfrm>
          <a:prstGeom prst="roundRect">
            <a:avLst>
              <a:gd name="adj" fmla="val 50000"/>
            </a:avLst>
          </a:prstGeom>
          <a:solidFill>
            <a:srgbClr val="24B88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166"/>
          <p:cNvSpPr/>
          <p:nvPr/>
        </p:nvSpPr>
        <p:spPr>
          <a:xfrm>
            <a:off x="1338791" y="718084"/>
            <a:ext cx="21808015" cy="84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821531">
              <a:defRPr sz="4000">
                <a:solidFill>
                  <a:srgbClr val="24B986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rPr lang="zh-CN" altLang="en-US" b="1" dirty="0">
                <a:latin typeface="PingFang SC" charset="-122"/>
                <a:ea typeface="PingFang SC" charset="-122"/>
                <a:cs typeface="PingFang SC" charset="-122"/>
              </a:rPr>
              <a:t>关于</a:t>
            </a:r>
            <a:r>
              <a:rPr lang="en-US" altLang="zh-CN" b="1" dirty="0">
                <a:latin typeface="PingFang SC" charset="-122"/>
                <a:ea typeface="PingFang SC" charset="-122"/>
                <a:cs typeface="PingFang SC" charset="-122"/>
              </a:rPr>
              <a:t>5G</a:t>
            </a:r>
            <a:endParaRPr lang="zh-CN" altLang="en-US" b="1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1" name="Shape 265"/>
          <p:cNvSpPr/>
          <p:nvPr/>
        </p:nvSpPr>
        <p:spPr>
          <a:xfrm>
            <a:off x="16858043" y="2926651"/>
            <a:ext cx="10879620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5500">
              <a:lnSpc>
                <a:spcPct val="150000"/>
              </a:lnSpc>
              <a:defRPr sz="4500">
                <a:solidFill>
                  <a:srgbClr val="E4FFF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无线通信和有线通信</a:t>
            </a:r>
          </a:p>
        </p:txBody>
      </p:sp>
      <p:sp>
        <p:nvSpPr>
          <p:cNvPr id="23" name="Shape 267"/>
          <p:cNvSpPr/>
          <p:nvPr/>
        </p:nvSpPr>
        <p:spPr>
          <a:xfrm>
            <a:off x="7326023" y="2246966"/>
            <a:ext cx="10340591" cy="126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Autofit/>
          </a:bodyPr>
          <a:lstStyle>
            <a:lvl1pPr algn="l" defTabSz="825500">
              <a:lnSpc>
                <a:spcPct val="120000"/>
              </a:lnSpc>
              <a:defRPr sz="6300">
                <a:solidFill>
                  <a:srgbClr val="59B37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sz="5400" dirty="0">
                <a:solidFill>
                  <a:srgbClr val="24B885"/>
                </a:solidFill>
              </a:rPr>
              <a:t>通信技术</a:t>
            </a:r>
            <a:endParaRPr sz="5400" dirty="0">
              <a:solidFill>
                <a:srgbClr val="24B885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82" y="3507442"/>
            <a:ext cx="14667455" cy="77233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1874" y="6135937"/>
            <a:ext cx="8128000" cy="4559300"/>
          </a:xfrm>
          <a:prstGeom prst="rect">
            <a:avLst/>
          </a:prstGeom>
        </p:spPr>
      </p:pic>
      <p:sp>
        <p:nvSpPr>
          <p:cNvPr id="9" name="Shape 265">
            <a:extLst>
              <a:ext uri="{FF2B5EF4-FFF2-40B4-BE49-F238E27FC236}">
                <a16:creationId xmlns:a16="http://schemas.microsoft.com/office/drawing/2014/main" id="{4B01459C-EE60-456D-8547-1D41F1E22B76}"/>
              </a:ext>
            </a:extLst>
          </p:cNvPr>
          <p:cNvSpPr/>
          <p:nvPr/>
        </p:nvSpPr>
        <p:spPr>
          <a:xfrm>
            <a:off x="20517969" y="4287454"/>
            <a:ext cx="2263077" cy="1882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825500">
              <a:lnSpc>
                <a:spcPct val="150000"/>
              </a:lnSpc>
              <a:defRPr sz="4500">
                <a:solidFill>
                  <a:srgbClr val="E4FFF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光纤</a:t>
            </a:r>
            <a:r>
              <a:rPr lang="en-US" altLang="zh-CN" sz="4000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26Tbps</a:t>
            </a:r>
            <a:endParaRPr lang="zh-CN" altLang="en-US" sz="4000" dirty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0" name="Shape 265">
            <a:extLst>
              <a:ext uri="{FF2B5EF4-FFF2-40B4-BE49-F238E27FC236}">
                <a16:creationId xmlns:a16="http://schemas.microsoft.com/office/drawing/2014/main" id="{E16BD8D0-5668-411C-8EA4-3B548C3E2195}"/>
              </a:ext>
            </a:extLst>
          </p:cNvPr>
          <p:cNvSpPr/>
          <p:nvPr/>
        </p:nvSpPr>
        <p:spPr>
          <a:xfrm>
            <a:off x="16687960" y="4253756"/>
            <a:ext cx="2998665" cy="1882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825500">
              <a:lnSpc>
                <a:spcPct val="150000"/>
              </a:lnSpc>
              <a:defRPr sz="4500">
                <a:solidFill>
                  <a:srgbClr val="E4FFF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4G</a:t>
            </a:r>
          </a:p>
          <a:p>
            <a:r>
              <a:rPr lang="en-US" altLang="zh-CN" sz="4000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150Mbps</a:t>
            </a:r>
            <a:endParaRPr lang="zh-CN" altLang="en-US" sz="4000" dirty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1874" y="7104948"/>
            <a:ext cx="81280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321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C2743338-60CF-40E9-B2FF-CEAA6AE4D84E}"/>
              </a:ext>
            </a:extLst>
          </p:cNvPr>
          <p:cNvGrpSpPr/>
          <p:nvPr/>
        </p:nvGrpSpPr>
        <p:grpSpPr>
          <a:xfrm>
            <a:off x="13905334" y="4228247"/>
            <a:ext cx="10096329" cy="2724509"/>
            <a:chOff x="13905334" y="4228247"/>
            <a:chExt cx="10096329" cy="2724509"/>
          </a:xfrm>
        </p:grpSpPr>
        <p:grpSp>
          <p:nvGrpSpPr>
            <p:cNvPr id="12" name="组 11"/>
            <p:cNvGrpSpPr/>
            <p:nvPr/>
          </p:nvGrpSpPr>
          <p:grpSpPr>
            <a:xfrm>
              <a:off x="13905334" y="4228247"/>
              <a:ext cx="10096329" cy="1739388"/>
              <a:chOff x="13905334" y="4228247"/>
              <a:chExt cx="10096329" cy="1739388"/>
            </a:xfrm>
          </p:grpSpPr>
          <p:sp>
            <p:nvSpPr>
              <p:cNvPr id="68" name="Shape 430"/>
              <p:cNvSpPr/>
              <p:nvPr/>
            </p:nvSpPr>
            <p:spPr>
              <a:xfrm>
                <a:off x="16413137" y="4228247"/>
                <a:ext cx="3148398" cy="77299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3577" tIns="53577" rIns="53577" bIns="53577" anchor="ctr">
                <a:spAutoFit/>
              </a:bodyPr>
              <a:lstStyle>
                <a:lvl1pPr defTabSz="412750">
                  <a:lnSpc>
                    <a:spcPct val="120000"/>
                  </a:lnSpc>
                  <a:defRPr sz="2400">
                    <a:solidFill>
                      <a:srgbClr val="FFFFFF"/>
                    </a:solidFill>
                    <a:latin typeface="PingFang SC Regular"/>
                    <a:ea typeface="PingFang SC Regular"/>
                    <a:cs typeface="PingFang SC Regular"/>
                    <a:sym typeface="PingFang SC Regular"/>
                  </a:defRPr>
                </a:lvl1pPr>
              </a:lstStyle>
              <a:p>
                <a:r>
                  <a:rPr lang="zh-TW" altLang="en-US" sz="3600" dirty="0"/>
                  <a:t>毫 米 波</a:t>
                </a:r>
                <a:endParaRPr lang="en-US" altLang="zh-TW" sz="3600" dirty="0"/>
              </a:p>
            </p:txBody>
          </p:sp>
          <p:sp>
            <p:nvSpPr>
              <p:cNvPr id="73" name="Shape 213"/>
              <p:cNvSpPr/>
              <p:nvPr/>
            </p:nvSpPr>
            <p:spPr>
              <a:xfrm flipH="1">
                <a:off x="13905334" y="4689108"/>
                <a:ext cx="2786728" cy="974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7333" y="323"/>
                    </a:lnTo>
                    <a:lnTo>
                      <a:pt x="21600" y="21600"/>
                    </a:lnTo>
                  </a:path>
                </a:pathLst>
              </a:custGeom>
              <a:ln w="12700">
                <a:solidFill>
                  <a:srgbClr val="FFFFFF"/>
                </a:solidFill>
                <a:miter lim="400000"/>
              </a:ln>
            </p:spPr>
            <p:txBody>
              <a:bodyPr lIns="14111" tIns="14111" rIns="14111" bIns="14111" anchor="ctr"/>
              <a:lstStyle/>
              <a:p>
                <a:pPr defTabSz="229305">
                  <a:defRPr sz="800"/>
                </a:pPr>
                <a:endParaRPr/>
              </a:p>
            </p:txBody>
          </p:sp>
          <p:sp>
            <p:nvSpPr>
              <p:cNvPr id="27" name="Shape 430"/>
              <p:cNvSpPr/>
              <p:nvPr/>
            </p:nvSpPr>
            <p:spPr>
              <a:xfrm>
                <a:off x="16738013" y="4825305"/>
                <a:ext cx="7263650" cy="114233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3577" tIns="53577" rIns="53577" bIns="53577" anchor="ctr">
                <a:spAutoFit/>
              </a:bodyPr>
              <a:lstStyle>
                <a:lvl1pPr defTabSz="412750">
                  <a:lnSpc>
                    <a:spcPct val="120000"/>
                  </a:lnSpc>
                  <a:defRPr sz="2400">
                    <a:solidFill>
                      <a:srgbClr val="FFFFFF"/>
                    </a:solidFill>
                    <a:latin typeface="PingFang SC Regular"/>
                    <a:ea typeface="PingFang SC Regular"/>
                    <a:cs typeface="PingFang SC Regular"/>
                    <a:sym typeface="PingFang SC Regular"/>
                  </a:defRPr>
                </a:lvl1pPr>
              </a:lstStyle>
              <a:p>
                <a:r>
                  <a:rPr lang="zh-CN" altLang="en-US" sz="2800" dirty="0"/>
                  <a:t>国际上主要使用 </a:t>
                </a:r>
                <a:r>
                  <a:rPr lang="en-US" altLang="zh-CN" sz="2800" dirty="0"/>
                  <a:t>28GHz </a:t>
                </a:r>
                <a:r>
                  <a:rPr lang="zh-CN" altLang="en-US" sz="2800" dirty="0"/>
                  <a:t>进行试验（这个频段也是 </a:t>
                </a:r>
                <a:r>
                  <a:rPr lang="en-US" altLang="zh-CN" sz="2800" dirty="0"/>
                  <a:t>5G </a:t>
                </a:r>
                <a:r>
                  <a:rPr lang="zh-CN" altLang="en-US" sz="2800" dirty="0"/>
                  <a:t>最先商用的频段）。</a:t>
                </a:r>
                <a:endParaRPr lang="en-US" altLang="zh-CN" sz="2800" dirty="0"/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D74878B-6534-461D-8F45-ACE2192B987C}"/>
                </a:ext>
              </a:extLst>
            </p:cNvPr>
            <p:cNvSpPr/>
            <p:nvPr/>
          </p:nvSpPr>
          <p:spPr>
            <a:xfrm>
              <a:off x="20734703" y="6090982"/>
              <a:ext cx="1473480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c=λv</a:t>
              </a:r>
            </a:p>
          </p:txBody>
        </p:sp>
      </p:grpSp>
      <p:sp>
        <p:nvSpPr>
          <p:cNvPr id="26" name="空心弧 25"/>
          <p:cNvSpPr/>
          <p:nvPr/>
        </p:nvSpPr>
        <p:spPr>
          <a:xfrm>
            <a:off x="8935177" y="4718342"/>
            <a:ext cx="5500005" cy="5500005"/>
          </a:xfrm>
          <a:prstGeom prst="blockArc">
            <a:avLst>
              <a:gd name="adj1" fmla="val 10799969"/>
              <a:gd name="adj2" fmla="val 16216313"/>
              <a:gd name="adj3" fmla="val 18505"/>
            </a:avLst>
          </a:prstGeom>
          <a:solidFill>
            <a:srgbClr val="24B88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空心弧 24"/>
          <p:cNvSpPr/>
          <p:nvPr/>
        </p:nvSpPr>
        <p:spPr>
          <a:xfrm rot="5400000">
            <a:off x="9067547" y="4718342"/>
            <a:ext cx="5500005" cy="5500005"/>
          </a:xfrm>
          <a:prstGeom prst="blockArc">
            <a:avLst>
              <a:gd name="adj1" fmla="val 10799969"/>
              <a:gd name="adj2" fmla="val 16216313"/>
              <a:gd name="adj3" fmla="val 18505"/>
            </a:avLst>
          </a:prstGeom>
          <a:solidFill>
            <a:srgbClr val="52A7F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空心弧 23"/>
          <p:cNvSpPr/>
          <p:nvPr/>
        </p:nvSpPr>
        <p:spPr>
          <a:xfrm rot="10800000">
            <a:off x="9067547" y="4849112"/>
            <a:ext cx="5500005" cy="5500005"/>
          </a:xfrm>
          <a:prstGeom prst="blockArc">
            <a:avLst>
              <a:gd name="adj1" fmla="val 10799969"/>
              <a:gd name="adj2" fmla="val 16216313"/>
              <a:gd name="adj3" fmla="val 18505"/>
            </a:avLst>
          </a:prstGeom>
          <a:solidFill>
            <a:srgbClr val="00C0A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空心弧 22"/>
          <p:cNvSpPr/>
          <p:nvPr/>
        </p:nvSpPr>
        <p:spPr>
          <a:xfrm rot="16200000">
            <a:off x="8935177" y="4849112"/>
            <a:ext cx="5500005" cy="5500005"/>
          </a:xfrm>
          <a:prstGeom prst="blockArc">
            <a:avLst>
              <a:gd name="adj1" fmla="val 10799969"/>
              <a:gd name="adj2" fmla="val 16216313"/>
              <a:gd name="adj3" fmla="val 18505"/>
            </a:avLst>
          </a:prstGeom>
          <a:solidFill>
            <a:srgbClr val="FCBE4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1338791" y="558039"/>
            <a:ext cx="1524001" cy="50801"/>
          </a:xfrm>
          <a:prstGeom prst="roundRect">
            <a:avLst>
              <a:gd name="adj" fmla="val 50000"/>
            </a:avLst>
          </a:prstGeom>
          <a:solidFill>
            <a:srgbClr val="24B88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Shape 157"/>
          <p:cNvSpPr/>
          <p:nvPr/>
        </p:nvSpPr>
        <p:spPr>
          <a:xfrm>
            <a:off x="9849188" y="2503430"/>
            <a:ext cx="3811938" cy="975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algn="l" defTabSz="825500">
              <a:lnSpc>
                <a:spcPct val="120000"/>
              </a:lnSpc>
              <a:defRPr sz="45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altLang="zh-CN" dirty="0"/>
              <a:t>5G</a:t>
            </a:r>
            <a:r>
              <a:rPr lang="zh-CN" altLang="en-US" dirty="0"/>
              <a:t>的技术特点</a:t>
            </a:r>
            <a:endParaRPr dirty="0"/>
          </a:p>
        </p:txBody>
      </p:sp>
      <p:sp>
        <p:nvSpPr>
          <p:cNvPr id="63" name="Shape 424"/>
          <p:cNvSpPr/>
          <p:nvPr/>
        </p:nvSpPr>
        <p:spPr>
          <a:xfrm>
            <a:off x="11417420" y="7052287"/>
            <a:ext cx="720549" cy="832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3577" tIns="53577" rIns="53577" bIns="53577" anchor="ctr">
            <a:spAutoFit/>
          </a:bodyPr>
          <a:lstStyle>
            <a:lvl1pPr defTabSz="412750">
              <a:lnSpc>
                <a:spcPct val="120000"/>
              </a:lnSpc>
              <a:defRPr sz="2800">
                <a:solidFill>
                  <a:srgbClr val="E4FFF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sz="4200" dirty="0"/>
              <a:t>5G</a:t>
            </a:r>
            <a:endParaRPr sz="4200" dirty="0"/>
          </a:p>
        </p:txBody>
      </p:sp>
      <p:sp>
        <p:nvSpPr>
          <p:cNvPr id="64" name="Shape 426"/>
          <p:cNvSpPr/>
          <p:nvPr/>
        </p:nvSpPr>
        <p:spPr>
          <a:xfrm>
            <a:off x="9806383" y="5647349"/>
            <a:ext cx="396741" cy="800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3577" tIns="53577" rIns="53577" bIns="53577" anchor="ctr">
            <a:spAutoFit/>
          </a:bodyPr>
          <a:lstStyle>
            <a:lvl1pPr defTabSz="412750">
              <a:lnSpc>
                <a:spcPct val="120000"/>
              </a:lnSpc>
              <a:defRPr sz="25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3750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3</a:t>
            </a:r>
            <a:endParaRPr sz="3750" dirty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65" name="Shape 427"/>
          <p:cNvSpPr/>
          <p:nvPr/>
        </p:nvSpPr>
        <p:spPr>
          <a:xfrm>
            <a:off x="13399265" y="5596341"/>
            <a:ext cx="300561" cy="800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3577" tIns="53577" rIns="53577" bIns="53577" anchor="ctr">
            <a:spAutoFit/>
          </a:bodyPr>
          <a:lstStyle>
            <a:lvl1pPr defTabSz="412750">
              <a:lnSpc>
                <a:spcPct val="120000"/>
              </a:lnSpc>
              <a:defRPr sz="25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3750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1</a:t>
            </a:r>
            <a:endParaRPr sz="3750" dirty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66" name="Shape 428"/>
          <p:cNvSpPr/>
          <p:nvPr/>
        </p:nvSpPr>
        <p:spPr>
          <a:xfrm>
            <a:off x="13351175" y="8565211"/>
            <a:ext cx="396741" cy="800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3577" tIns="53577" rIns="53577" bIns="53577" anchor="ctr">
            <a:spAutoFit/>
          </a:bodyPr>
          <a:lstStyle>
            <a:lvl1pPr defTabSz="412750">
              <a:lnSpc>
                <a:spcPct val="120000"/>
              </a:lnSpc>
              <a:defRPr sz="25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altLang="zh-CN" sz="3750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2</a:t>
            </a:r>
            <a:endParaRPr sz="3750" dirty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71" name="Shape 435"/>
          <p:cNvSpPr/>
          <p:nvPr/>
        </p:nvSpPr>
        <p:spPr>
          <a:xfrm>
            <a:off x="9849188" y="8565211"/>
            <a:ext cx="396741" cy="800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3577" tIns="53577" rIns="53577" bIns="53577" anchor="ctr">
            <a:spAutoFit/>
          </a:bodyPr>
          <a:lstStyle>
            <a:lvl1pPr defTabSz="412750">
              <a:lnSpc>
                <a:spcPct val="120000"/>
              </a:lnSpc>
              <a:defRPr sz="25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altLang="zh-CN" sz="3750" dirty="0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rPr>
              <a:t>4</a:t>
            </a:r>
            <a:endParaRPr sz="3750" dirty="0">
              <a:solidFill>
                <a:schemeClr val="bg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338B994-F09A-4DE2-A333-AFA8CA33E095}"/>
              </a:ext>
            </a:extLst>
          </p:cNvPr>
          <p:cNvGrpSpPr/>
          <p:nvPr/>
        </p:nvGrpSpPr>
        <p:grpSpPr>
          <a:xfrm>
            <a:off x="1287994" y="9308433"/>
            <a:ext cx="8326147" cy="1422013"/>
            <a:chOff x="1287994" y="9308433"/>
            <a:chExt cx="8326147" cy="1422013"/>
          </a:xfrm>
        </p:grpSpPr>
        <p:sp>
          <p:nvSpPr>
            <p:cNvPr id="69" name="Shape 431"/>
            <p:cNvSpPr/>
            <p:nvPr/>
          </p:nvSpPr>
          <p:spPr>
            <a:xfrm>
              <a:off x="1287994" y="9514250"/>
              <a:ext cx="5731126" cy="12161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3577" tIns="53577" rIns="53577" bIns="53577" anchor="ctr">
              <a:spAutoFit/>
            </a:bodyPr>
            <a:lstStyle/>
            <a:p>
              <a:pPr defTabSz="619125">
                <a:defRPr sz="240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altLang="zh-CN" sz="3600" dirty="0"/>
                <a:t>D2D</a:t>
              </a:r>
              <a:r>
                <a:rPr lang="zh-CN" altLang="en-US" sz="3600" dirty="0"/>
                <a:t>，也就是 </a:t>
              </a:r>
              <a:r>
                <a:rPr lang="en-US" altLang="zh-CN" sz="3600" dirty="0"/>
                <a:t>Device to Device</a:t>
              </a:r>
              <a:r>
                <a:rPr lang="zh-CN" altLang="en-US" sz="3600" dirty="0"/>
                <a:t>（设备到设备）</a:t>
              </a:r>
              <a:endParaRPr sz="3600" dirty="0"/>
            </a:p>
          </p:txBody>
        </p:sp>
        <p:sp>
          <p:nvSpPr>
            <p:cNvPr id="74" name="Shape 214"/>
            <p:cNvSpPr/>
            <p:nvPr/>
          </p:nvSpPr>
          <p:spPr>
            <a:xfrm rot="10800000" flipH="1">
              <a:off x="7015824" y="9308433"/>
              <a:ext cx="2598317" cy="813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333" y="323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FFFFFF"/>
              </a:solidFill>
              <a:miter lim="400000"/>
            </a:ln>
          </p:spPr>
          <p:txBody>
            <a:bodyPr lIns="14111" tIns="14111" rIns="14111" bIns="14111" anchor="ctr"/>
            <a:lstStyle/>
            <a:p>
              <a:pPr defTabSz="229305">
                <a:defRPr sz="800"/>
              </a:pPr>
              <a:endParaRPr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13905334" y="9312549"/>
            <a:ext cx="4774931" cy="1124513"/>
            <a:chOff x="13905334" y="9312549"/>
            <a:chExt cx="4774931" cy="1124513"/>
          </a:xfrm>
        </p:grpSpPr>
        <p:sp>
          <p:nvSpPr>
            <p:cNvPr id="70" name="Shape 432"/>
            <p:cNvSpPr/>
            <p:nvPr/>
          </p:nvSpPr>
          <p:spPr>
            <a:xfrm>
              <a:off x="17187070" y="9664064"/>
              <a:ext cx="1493195" cy="772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3577" tIns="53577" rIns="53577" bIns="53577" anchor="ctr">
              <a:spAutoFit/>
            </a:bodyPr>
            <a:lstStyle>
              <a:lvl1pPr defTabSz="412750">
                <a:lnSpc>
                  <a:spcPct val="120000"/>
                </a:lnSpc>
                <a:defRPr sz="240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r>
                <a:rPr lang="zh-CN" altLang="en-US" sz="3600" dirty="0"/>
                <a:t>微基站</a:t>
              </a:r>
              <a:endParaRPr sz="3600" dirty="0"/>
            </a:p>
          </p:txBody>
        </p:sp>
        <p:sp>
          <p:nvSpPr>
            <p:cNvPr id="75" name="Shape 215"/>
            <p:cNvSpPr/>
            <p:nvPr/>
          </p:nvSpPr>
          <p:spPr>
            <a:xfrm rot="10800000">
              <a:off x="13905334" y="9312549"/>
              <a:ext cx="3039575" cy="813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333" y="323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FFFFFF"/>
              </a:solidFill>
              <a:miter lim="400000"/>
            </a:ln>
          </p:spPr>
          <p:txBody>
            <a:bodyPr lIns="14111" tIns="14111" rIns="14111" bIns="14111" anchor="ctr"/>
            <a:lstStyle/>
            <a:p>
              <a:pPr defTabSz="229305">
                <a:defRPr sz="2900"/>
              </a:pPr>
              <a:endParaRPr/>
            </a:p>
          </p:txBody>
        </p:sp>
      </p:grpSp>
      <p:sp>
        <p:nvSpPr>
          <p:cNvPr id="76" name="Shape 166"/>
          <p:cNvSpPr/>
          <p:nvPr/>
        </p:nvSpPr>
        <p:spPr>
          <a:xfrm>
            <a:off x="1287993" y="669709"/>
            <a:ext cx="21808015" cy="84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821531">
              <a:defRPr sz="4000">
                <a:solidFill>
                  <a:srgbClr val="24B986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rPr lang="en-US" altLang="zh-CN" b="1" dirty="0">
                <a:latin typeface="PingFang SC" charset="-122"/>
                <a:ea typeface="PingFang SC" charset="-122"/>
                <a:cs typeface="PingFang SC" charset="-122"/>
              </a:rPr>
              <a:t>5G</a:t>
            </a:r>
            <a:r>
              <a:rPr lang="zh-CN" altLang="en-US" b="1" dirty="0">
                <a:latin typeface="PingFang SC" charset="-122"/>
                <a:ea typeface="PingFang SC" charset="-122"/>
                <a:cs typeface="PingFang SC" charset="-122"/>
              </a:rPr>
              <a:t>的技术特点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72" y="2181265"/>
            <a:ext cx="10310488" cy="77328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5789" y="1125676"/>
            <a:ext cx="10989523" cy="68684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9556" y="7877901"/>
            <a:ext cx="8128000" cy="5422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1716" y="908698"/>
            <a:ext cx="9144000" cy="121793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3736F9F-AEB4-4351-A3AE-6EE8FA223517}"/>
              </a:ext>
            </a:extLst>
          </p:cNvPr>
          <p:cNvGrpSpPr/>
          <p:nvPr/>
        </p:nvGrpSpPr>
        <p:grpSpPr>
          <a:xfrm>
            <a:off x="3549436" y="4485197"/>
            <a:ext cx="6064705" cy="2430667"/>
            <a:chOff x="3549436" y="4485197"/>
            <a:chExt cx="6064705" cy="2430667"/>
          </a:xfrm>
        </p:grpSpPr>
        <p:sp>
          <p:nvSpPr>
            <p:cNvPr id="67" name="Shape 429"/>
            <p:cNvSpPr/>
            <p:nvPr/>
          </p:nvSpPr>
          <p:spPr>
            <a:xfrm>
              <a:off x="5196631" y="4485197"/>
              <a:ext cx="2416525" cy="772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3577" tIns="53577" rIns="53577" bIns="53577" anchor="ctr">
              <a:spAutoFit/>
            </a:bodyPr>
            <a:lstStyle>
              <a:lvl1pPr defTabSz="412750">
                <a:lnSpc>
                  <a:spcPct val="120000"/>
                </a:lnSpc>
                <a:defRPr sz="240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r>
                <a:rPr lang="zh-CN" altLang="en-US" sz="3600" dirty="0"/>
                <a:t>多天线技术</a:t>
              </a:r>
              <a:endParaRPr sz="3600" dirty="0"/>
            </a:p>
          </p:txBody>
        </p:sp>
        <p:sp>
          <p:nvSpPr>
            <p:cNvPr id="72" name="Shape 212"/>
            <p:cNvSpPr/>
            <p:nvPr/>
          </p:nvSpPr>
          <p:spPr>
            <a:xfrm>
              <a:off x="7247551" y="4849112"/>
              <a:ext cx="2366590" cy="814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333" y="323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FFFFFF"/>
              </a:solidFill>
              <a:miter lim="400000"/>
            </a:ln>
          </p:spPr>
          <p:txBody>
            <a:bodyPr lIns="14111" tIns="14111" rIns="14111" bIns="14111" anchor="ctr"/>
            <a:lstStyle/>
            <a:p>
              <a:pPr defTabSz="229305">
                <a:defRPr sz="800"/>
              </a:pPr>
              <a:endParaRPr/>
            </a:p>
          </p:txBody>
        </p:sp>
        <p:sp>
          <p:nvSpPr>
            <p:cNvPr id="30" name="Shape 430"/>
            <p:cNvSpPr/>
            <p:nvPr/>
          </p:nvSpPr>
          <p:spPr>
            <a:xfrm>
              <a:off x="3549436" y="5256470"/>
              <a:ext cx="4893904" cy="16593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3577" tIns="53577" rIns="53577" bIns="53577" anchor="ctr">
              <a:spAutoFit/>
            </a:bodyPr>
            <a:lstStyle>
              <a:lvl1pPr defTabSz="412750">
                <a:lnSpc>
                  <a:spcPct val="120000"/>
                </a:lnSpc>
                <a:defRPr sz="240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r>
                <a:rPr lang="zh-CN" altLang="en-US" sz="2800" dirty="0"/>
                <a:t>天线阵列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波 束 赋 形</a:t>
              </a:r>
              <a:endParaRPr lang="en-US" altLang="zh-CN" sz="2800" dirty="0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7149" y="1905096"/>
            <a:ext cx="8128000" cy="8331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4537" y="4140637"/>
            <a:ext cx="12004312" cy="62084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0415" y="4755054"/>
            <a:ext cx="8128000" cy="4064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2288" y="2247352"/>
            <a:ext cx="13761533" cy="918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32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1338791" y="558039"/>
            <a:ext cx="1524001" cy="50801"/>
          </a:xfrm>
          <a:prstGeom prst="roundRect">
            <a:avLst>
              <a:gd name="adj" fmla="val 50000"/>
            </a:avLst>
          </a:prstGeom>
          <a:solidFill>
            <a:srgbClr val="24B88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166"/>
          <p:cNvSpPr/>
          <p:nvPr/>
        </p:nvSpPr>
        <p:spPr>
          <a:xfrm>
            <a:off x="1287993" y="669709"/>
            <a:ext cx="21808015" cy="84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821531">
              <a:defRPr sz="4000">
                <a:solidFill>
                  <a:srgbClr val="24B986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rPr lang="zh-CN" altLang="en-US" dirty="0"/>
              <a:t>应用场景</a:t>
            </a:r>
            <a:endParaRPr lang="zh-CN" altLang="en-US" dirty="0">
              <a:solidFill>
                <a:srgbClr val="7CF5A2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endParaRPr lang="zh-CN" altLang="en-US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8" name="Shape 500">
            <a:extLst>
              <a:ext uri="{FF2B5EF4-FFF2-40B4-BE49-F238E27FC236}">
                <a16:creationId xmlns:a16="http://schemas.microsoft.com/office/drawing/2014/main" id="{5ADB2442-1C2B-466C-939A-848C2CF214F7}"/>
              </a:ext>
            </a:extLst>
          </p:cNvPr>
          <p:cNvSpPr/>
          <p:nvPr/>
        </p:nvSpPr>
        <p:spPr>
          <a:xfrm>
            <a:off x="10420852" y="4825370"/>
            <a:ext cx="3797699" cy="3722360"/>
          </a:xfrm>
          <a:prstGeom prst="ellipse">
            <a:avLst/>
          </a:prstGeom>
          <a:solidFill>
            <a:srgbClr val="24B885"/>
          </a:solidFill>
          <a:ln w="12700">
            <a:miter lim="400000"/>
          </a:ln>
        </p:spPr>
        <p:txBody>
          <a:bodyPr lIns="14111" tIns="14111" rIns="14111" bIns="14111" anchor="ctr"/>
          <a:lstStyle/>
          <a:p>
            <a:pPr defTabSz="229305">
              <a:defRPr sz="800"/>
            </a:pPr>
            <a:endParaRPr/>
          </a:p>
        </p:txBody>
      </p:sp>
      <p:sp>
        <p:nvSpPr>
          <p:cNvPr id="61" name="Shape 502">
            <a:extLst>
              <a:ext uri="{FF2B5EF4-FFF2-40B4-BE49-F238E27FC236}">
                <a16:creationId xmlns:a16="http://schemas.microsoft.com/office/drawing/2014/main" id="{C41B2AE3-5B40-4F18-9BD3-79C4F6A5941D}"/>
              </a:ext>
            </a:extLst>
          </p:cNvPr>
          <p:cNvSpPr/>
          <p:nvPr/>
        </p:nvSpPr>
        <p:spPr>
          <a:xfrm>
            <a:off x="10259507" y="4635106"/>
            <a:ext cx="4120389" cy="4102888"/>
          </a:xfrm>
          <a:prstGeom prst="ellipse">
            <a:avLst/>
          </a:prstGeom>
          <a:ln w="12700">
            <a:solidFill>
              <a:srgbClr val="24B885"/>
            </a:solidFill>
            <a:miter lim="400000"/>
          </a:ln>
        </p:spPr>
        <p:txBody>
          <a:bodyPr lIns="14111" tIns="14111" rIns="14111" bIns="14111" anchor="ctr"/>
          <a:lstStyle/>
          <a:p>
            <a:pPr defTabSz="229305">
              <a:defRPr sz="800"/>
            </a:pPr>
            <a:endParaRPr/>
          </a:p>
        </p:txBody>
      </p:sp>
      <p:sp>
        <p:nvSpPr>
          <p:cNvPr id="62" name="Shape 503">
            <a:extLst>
              <a:ext uri="{FF2B5EF4-FFF2-40B4-BE49-F238E27FC236}">
                <a16:creationId xmlns:a16="http://schemas.microsoft.com/office/drawing/2014/main" id="{6ABCDE3D-A31C-4D80-9587-BC0F40E567EF}"/>
              </a:ext>
            </a:extLst>
          </p:cNvPr>
          <p:cNvSpPr/>
          <p:nvPr/>
        </p:nvSpPr>
        <p:spPr>
          <a:xfrm flipV="1">
            <a:off x="14380382" y="6571863"/>
            <a:ext cx="2466483" cy="1"/>
          </a:xfrm>
          <a:prstGeom prst="line">
            <a:avLst/>
          </a:prstGeom>
          <a:ln w="12700">
            <a:solidFill>
              <a:srgbClr val="24B885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3" name="Shape 504">
            <a:extLst>
              <a:ext uri="{FF2B5EF4-FFF2-40B4-BE49-F238E27FC236}">
                <a16:creationId xmlns:a16="http://schemas.microsoft.com/office/drawing/2014/main" id="{8564B9E9-5550-417B-8EE1-FE7D08B6F19B}"/>
              </a:ext>
            </a:extLst>
          </p:cNvPr>
          <p:cNvSpPr/>
          <p:nvPr/>
        </p:nvSpPr>
        <p:spPr>
          <a:xfrm>
            <a:off x="13995402" y="7981950"/>
            <a:ext cx="810292" cy="657843"/>
          </a:xfrm>
          <a:prstGeom prst="line">
            <a:avLst/>
          </a:prstGeom>
          <a:ln w="12700">
            <a:solidFill>
              <a:srgbClr val="24B885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" name="Shape 505">
            <a:extLst>
              <a:ext uri="{FF2B5EF4-FFF2-40B4-BE49-F238E27FC236}">
                <a16:creationId xmlns:a16="http://schemas.microsoft.com/office/drawing/2014/main" id="{36D06893-D30D-40BB-91EB-801EA666EA78}"/>
              </a:ext>
            </a:extLst>
          </p:cNvPr>
          <p:cNvSpPr/>
          <p:nvPr/>
        </p:nvSpPr>
        <p:spPr>
          <a:xfrm flipV="1">
            <a:off x="13706666" y="4119496"/>
            <a:ext cx="1387763" cy="1043055"/>
          </a:xfrm>
          <a:prstGeom prst="line">
            <a:avLst/>
          </a:prstGeom>
          <a:ln w="12700">
            <a:solidFill>
              <a:srgbClr val="24B885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5" name="Shape 506">
            <a:extLst>
              <a:ext uri="{FF2B5EF4-FFF2-40B4-BE49-F238E27FC236}">
                <a16:creationId xmlns:a16="http://schemas.microsoft.com/office/drawing/2014/main" id="{C14C9C3E-57AF-46D4-821C-73AA9DFEAB9D}"/>
              </a:ext>
            </a:extLst>
          </p:cNvPr>
          <p:cNvSpPr/>
          <p:nvPr/>
        </p:nvSpPr>
        <p:spPr>
          <a:xfrm flipH="1">
            <a:off x="11137802" y="8683994"/>
            <a:ext cx="534466" cy="1047497"/>
          </a:xfrm>
          <a:prstGeom prst="line">
            <a:avLst/>
          </a:prstGeom>
          <a:ln w="12700">
            <a:solidFill>
              <a:srgbClr val="24B885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" name="Shape 507">
            <a:extLst>
              <a:ext uri="{FF2B5EF4-FFF2-40B4-BE49-F238E27FC236}">
                <a16:creationId xmlns:a16="http://schemas.microsoft.com/office/drawing/2014/main" id="{977DA9A5-BBBB-4123-A1B9-FF08A6886A7E}"/>
              </a:ext>
            </a:extLst>
          </p:cNvPr>
          <p:cNvSpPr/>
          <p:nvPr/>
        </p:nvSpPr>
        <p:spPr>
          <a:xfrm flipV="1">
            <a:off x="8789122" y="7731680"/>
            <a:ext cx="1732464" cy="491014"/>
          </a:xfrm>
          <a:prstGeom prst="line">
            <a:avLst/>
          </a:prstGeom>
          <a:ln w="12700">
            <a:solidFill>
              <a:srgbClr val="24B885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" name="Shape 508">
            <a:extLst>
              <a:ext uri="{FF2B5EF4-FFF2-40B4-BE49-F238E27FC236}">
                <a16:creationId xmlns:a16="http://schemas.microsoft.com/office/drawing/2014/main" id="{0EBD376D-D51E-46E0-B877-B6AE568D695C}"/>
              </a:ext>
            </a:extLst>
          </p:cNvPr>
          <p:cNvSpPr/>
          <p:nvPr/>
        </p:nvSpPr>
        <p:spPr>
          <a:xfrm>
            <a:off x="5611924" y="6047581"/>
            <a:ext cx="4561308" cy="468633"/>
          </a:xfrm>
          <a:prstGeom prst="line">
            <a:avLst/>
          </a:prstGeom>
          <a:ln w="12700">
            <a:solidFill>
              <a:srgbClr val="24B885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8" name="Shape 509">
            <a:extLst>
              <a:ext uri="{FF2B5EF4-FFF2-40B4-BE49-F238E27FC236}">
                <a16:creationId xmlns:a16="http://schemas.microsoft.com/office/drawing/2014/main" id="{F6C22C98-C375-455D-8C51-17B41C7AEFB7}"/>
              </a:ext>
            </a:extLst>
          </p:cNvPr>
          <p:cNvSpPr/>
          <p:nvPr/>
        </p:nvSpPr>
        <p:spPr>
          <a:xfrm>
            <a:off x="10066641" y="4118495"/>
            <a:ext cx="881549" cy="1045057"/>
          </a:xfrm>
          <a:prstGeom prst="line">
            <a:avLst/>
          </a:prstGeom>
          <a:ln w="12700">
            <a:solidFill>
              <a:srgbClr val="24B885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9" name="Shape 510">
            <a:extLst>
              <a:ext uri="{FF2B5EF4-FFF2-40B4-BE49-F238E27FC236}">
                <a16:creationId xmlns:a16="http://schemas.microsoft.com/office/drawing/2014/main" id="{22338F4A-2C37-4E3C-A37E-F6DA8310E862}"/>
              </a:ext>
            </a:extLst>
          </p:cNvPr>
          <p:cNvSpPr/>
          <p:nvPr/>
        </p:nvSpPr>
        <p:spPr>
          <a:xfrm>
            <a:off x="8856155" y="2560641"/>
            <a:ext cx="1598399" cy="1531054"/>
          </a:xfrm>
          <a:prstGeom prst="ellipse">
            <a:avLst/>
          </a:prstGeom>
          <a:solidFill>
            <a:srgbClr val="FDBE46"/>
          </a:solidFill>
          <a:ln w="12700">
            <a:miter lim="400000"/>
          </a:ln>
        </p:spPr>
        <p:txBody>
          <a:bodyPr lIns="14111" tIns="14111" rIns="14111" bIns="14111" anchor="ctr"/>
          <a:lstStyle/>
          <a:p>
            <a:pPr defTabSz="229305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Shape 511">
            <a:extLst>
              <a:ext uri="{FF2B5EF4-FFF2-40B4-BE49-F238E27FC236}">
                <a16:creationId xmlns:a16="http://schemas.microsoft.com/office/drawing/2014/main" id="{39319210-E70A-492F-A190-EFEF7B4A13B7}"/>
              </a:ext>
            </a:extLst>
          </p:cNvPr>
          <p:cNvSpPr/>
          <p:nvPr/>
        </p:nvSpPr>
        <p:spPr>
          <a:xfrm>
            <a:off x="8747773" y="2405049"/>
            <a:ext cx="1815161" cy="1842238"/>
          </a:xfrm>
          <a:prstGeom prst="ellipse">
            <a:avLst/>
          </a:prstGeom>
          <a:ln w="12700">
            <a:solidFill>
              <a:srgbClr val="24B885"/>
            </a:solidFill>
            <a:miter lim="400000"/>
          </a:ln>
        </p:spPr>
        <p:txBody>
          <a:bodyPr lIns="14111" tIns="14111" rIns="14111" bIns="14111" anchor="ctr"/>
          <a:lstStyle/>
          <a:p>
            <a:pPr defTabSz="229305">
              <a:defRPr sz="800"/>
            </a:pPr>
            <a:endParaRPr/>
          </a:p>
        </p:txBody>
      </p:sp>
      <p:sp>
        <p:nvSpPr>
          <p:cNvPr id="71" name="Shape 512">
            <a:extLst>
              <a:ext uri="{FF2B5EF4-FFF2-40B4-BE49-F238E27FC236}">
                <a16:creationId xmlns:a16="http://schemas.microsoft.com/office/drawing/2014/main" id="{C2119007-49A5-43DA-B65B-FF0FE7F5DF83}"/>
              </a:ext>
            </a:extLst>
          </p:cNvPr>
          <p:cNvSpPr/>
          <p:nvPr/>
        </p:nvSpPr>
        <p:spPr>
          <a:xfrm>
            <a:off x="8983845" y="2832959"/>
            <a:ext cx="1462514" cy="1136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111" tIns="14111" rIns="14111" bIns="14111" anchor="ctr">
            <a:spAutoFit/>
          </a:bodyPr>
          <a:lstStyle/>
          <a:p>
            <a:pPr defTabSz="229305">
              <a:defRPr sz="3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dirty="0"/>
              <a:t>无人机物流</a:t>
            </a:r>
            <a:endParaRPr dirty="0"/>
          </a:p>
        </p:txBody>
      </p:sp>
      <p:sp>
        <p:nvSpPr>
          <p:cNvPr id="72" name="Shape 513">
            <a:extLst>
              <a:ext uri="{FF2B5EF4-FFF2-40B4-BE49-F238E27FC236}">
                <a16:creationId xmlns:a16="http://schemas.microsoft.com/office/drawing/2014/main" id="{9BAB7CBA-0140-4BDF-83D7-53ADEDA5EEFB}"/>
              </a:ext>
            </a:extLst>
          </p:cNvPr>
          <p:cNvSpPr/>
          <p:nvPr/>
        </p:nvSpPr>
        <p:spPr>
          <a:xfrm>
            <a:off x="3399784" y="4761841"/>
            <a:ext cx="2131882" cy="2078750"/>
          </a:xfrm>
          <a:prstGeom prst="ellipse">
            <a:avLst/>
          </a:prstGeom>
          <a:solidFill>
            <a:srgbClr val="24B885"/>
          </a:solidFill>
          <a:ln w="12700">
            <a:miter lim="400000"/>
          </a:ln>
        </p:spPr>
        <p:txBody>
          <a:bodyPr lIns="14111" tIns="14111" rIns="14111" bIns="14111" anchor="ctr"/>
          <a:lstStyle/>
          <a:p>
            <a:pPr defTabSz="229305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" name="Shape 514">
            <a:extLst>
              <a:ext uri="{FF2B5EF4-FFF2-40B4-BE49-F238E27FC236}">
                <a16:creationId xmlns:a16="http://schemas.microsoft.com/office/drawing/2014/main" id="{4E040319-E9EF-4CEB-9CEB-014D0A08340A}"/>
              </a:ext>
            </a:extLst>
          </p:cNvPr>
          <p:cNvSpPr/>
          <p:nvPr/>
        </p:nvSpPr>
        <p:spPr>
          <a:xfrm>
            <a:off x="3238499" y="4552527"/>
            <a:ext cx="2454452" cy="2497379"/>
          </a:xfrm>
          <a:prstGeom prst="ellipse">
            <a:avLst/>
          </a:prstGeom>
          <a:ln w="12700">
            <a:solidFill>
              <a:srgbClr val="24B885"/>
            </a:solidFill>
            <a:miter lim="400000"/>
          </a:ln>
        </p:spPr>
        <p:txBody>
          <a:bodyPr lIns="14111" tIns="14111" rIns="14111" bIns="14111" anchor="ctr"/>
          <a:lstStyle/>
          <a:p>
            <a:pPr defTabSz="229305">
              <a:defRPr sz="800"/>
            </a:pPr>
            <a:endParaRPr/>
          </a:p>
        </p:txBody>
      </p:sp>
      <p:sp>
        <p:nvSpPr>
          <p:cNvPr id="74" name="Shape 515">
            <a:extLst>
              <a:ext uri="{FF2B5EF4-FFF2-40B4-BE49-F238E27FC236}">
                <a16:creationId xmlns:a16="http://schemas.microsoft.com/office/drawing/2014/main" id="{1DBEA912-1A97-4005-8CEC-DE097BA3E420}"/>
              </a:ext>
            </a:extLst>
          </p:cNvPr>
          <p:cNvSpPr/>
          <p:nvPr/>
        </p:nvSpPr>
        <p:spPr>
          <a:xfrm>
            <a:off x="6453125" y="7402369"/>
            <a:ext cx="2345072" cy="2364625"/>
          </a:xfrm>
          <a:prstGeom prst="ellipse">
            <a:avLst/>
          </a:prstGeom>
          <a:ln w="12700">
            <a:solidFill>
              <a:srgbClr val="24B885"/>
            </a:solidFill>
            <a:miter lim="400000"/>
          </a:ln>
        </p:spPr>
        <p:txBody>
          <a:bodyPr lIns="14111" tIns="14111" rIns="14111" bIns="14111" anchor="ctr"/>
          <a:lstStyle/>
          <a:p>
            <a:pPr defTabSz="229305">
              <a:defRPr sz="800"/>
            </a:pPr>
            <a:endParaRPr/>
          </a:p>
        </p:txBody>
      </p:sp>
      <p:sp>
        <p:nvSpPr>
          <p:cNvPr id="75" name="Shape 516">
            <a:extLst>
              <a:ext uri="{FF2B5EF4-FFF2-40B4-BE49-F238E27FC236}">
                <a16:creationId xmlns:a16="http://schemas.microsoft.com/office/drawing/2014/main" id="{EA7ACE74-D377-4ED9-9B7C-FCBF65DE235C}"/>
              </a:ext>
            </a:extLst>
          </p:cNvPr>
          <p:cNvSpPr/>
          <p:nvPr/>
        </p:nvSpPr>
        <p:spPr>
          <a:xfrm>
            <a:off x="9784347" y="9744956"/>
            <a:ext cx="2119850" cy="2253102"/>
          </a:xfrm>
          <a:prstGeom prst="ellipse">
            <a:avLst/>
          </a:prstGeom>
          <a:ln w="12700">
            <a:solidFill>
              <a:srgbClr val="24B885"/>
            </a:solidFill>
            <a:miter lim="400000"/>
          </a:ln>
        </p:spPr>
        <p:txBody>
          <a:bodyPr lIns="14111" tIns="14111" rIns="14111" bIns="14111" anchor="ctr"/>
          <a:lstStyle/>
          <a:p>
            <a:pPr defTabSz="229305">
              <a:defRPr sz="800"/>
            </a:pPr>
            <a:endParaRPr/>
          </a:p>
        </p:txBody>
      </p:sp>
      <p:sp>
        <p:nvSpPr>
          <p:cNvPr id="76" name="Shape 517">
            <a:extLst>
              <a:ext uri="{FF2B5EF4-FFF2-40B4-BE49-F238E27FC236}">
                <a16:creationId xmlns:a16="http://schemas.microsoft.com/office/drawing/2014/main" id="{2027595C-3154-492B-A222-24BC98CDD2E7}"/>
              </a:ext>
            </a:extLst>
          </p:cNvPr>
          <p:cNvSpPr/>
          <p:nvPr/>
        </p:nvSpPr>
        <p:spPr>
          <a:xfrm>
            <a:off x="14471601" y="8218758"/>
            <a:ext cx="2738676" cy="2683390"/>
          </a:xfrm>
          <a:prstGeom prst="ellipse">
            <a:avLst/>
          </a:prstGeom>
          <a:ln w="12700">
            <a:solidFill>
              <a:srgbClr val="24B885"/>
            </a:solidFill>
            <a:miter lim="400000"/>
          </a:ln>
        </p:spPr>
        <p:txBody>
          <a:bodyPr lIns="14111" tIns="14111" rIns="14111" bIns="14111" anchor="ctr"/>
          <a:lstStyle/>
          <a:p>
            <a:pPr defTabSz="229305">
              <a:defRPr sz="800"/>
            </a:pPr>
            <a:endParaRPr/>
          </a:p>
        </p:txBody>
      </p:sp>
      <p:sp>
        <p:nvSpPr>
          <p:cNvPr id="77" name="Shape 518">
            <a:extLst>
              <a:ext uri="{FF2B5EF4-FFF2-40B4-BE49-F238E27FC236}">
                <a16:creationId xmlns:a16="http://schemas.microsoft.com/office/drawing/2014/main" id="{A4846CD7-C42B-4079-B470-7F3363DE5B56}"/>
              </a:ext>
            </a:extLst>
          </p:cNvPr>
          <p:cNvSpPr/>
          <p:nvPr/>
        </p:nvSpPr>
        <p:spPr>
          <a:xfrm>
            <a:off x="16863775" y="5344855"/>
            <a:ext cx="2738675" cy="2683390"/>
          </a:xfrm>
          <a:prstGeom prst="ellipse">
            <a:avLst/>
          </a:prstGeom>
          <a:ln w="12700">
            <a:solidFill>
              <a:srgbClr val="24B885"/>
            </a:solidFill>
            <a:miter lim="400000"/>
          </a:ln>
        </p:spPr>
        <p:txBody>
          <a:bodyPr lIns="14111" tIns="14111" rIns="14111" bIns="14111" anchor="ctr"/>
          <a:lstStyle/>
          <a:p>
            <a:pPr defTabSz="229305">
              <a:defRPr sz="800"/>
            </a:pPr>
            <a:endParaRPr/>
          </a:p>
        </p:txBody>
      </p:sp>
      <p:sp>
        <p:nvSpPr>
          <p:cNvPr id="78" name="Shape 519">
            <a:extLst>
              <a:ext uri="{FF2B5EF4-FFF2-40B4-BE49-F238E27FC236}">
                <a16:creationId xmlns:a16="http://schemas.microsoft.com/office/drawing/2014/main" id="{A27465F9-E532-47C0-ADEC-76F8E15D9FC4}"/>
              </a:ext>
            </a:extLst>
          </p:cNvPr>
          <p:cNvSpPr/>
          <p:nvPr/>
        </p:nvSpPr>
        <p:spPr>
          <a:xfrm>
            <a:off x="15011060" y="2241578"/>
            <a:ext cx="2585661" cy="2683389"/>
          </a:xfrm>
          <a:prstGeom prst="ellipse">
            <a:avLst/>
          </a:prstGeom>
          <a:ln w="12700">
            <a:solidFill>
              <a:srgbClr val="24B885"/>
            </a:solidFill>
            <a:miter lim="400000"/>
          </a:ln>
        </p:spPr>
        <p:txBody>
          <a:bodyPr lIns="14111" tIns="14111" rIns="14111" bIns="14111" anchor="ctr"/>
          <a:lstStyle/>
          <a:p>
            <a:pPr defTabSz="229305">
              <a:defRPr sz="800"/>
            </a:pPr>
            <a:endParaRPr/>
          </a:p>
        </p:txBody>
      </p:sp>
      <p:sp>
        <p:nvSpPr>
          <p:cNvPr id="79" name="Shape 520">
            <a:extLst>
              <a:ext uri="{FF2B5EF4-FFF2-40B4-BE49-F238E27FC236}">
                <a16:creationId xmlns:a16="http://schemas.microsoft.com/office/drawing/2014/main" id="{2609CA6D-E915-4CC9-9540-D7D5FFFCE243}"/>
              </a:ext>
            </a:extLst>
          </p:cNvPr>
          <p:cNvSpPr/>
          <p:nvPr/>
        </p:nvSpPr>
        <p:spPr>
          <a:xfrm>
            <a:off x="15125339" y="2450371"/>
            <a:ext cx="2357102" cy="2265803"/>
          </a:xfrm>
          <a:prstGeom prst="ellipse">
            <a:avLst/>
          </a:prstGeom>
          <a:solidFill>
            <a:srgbClr val="00C1AD"/>
          </a:solidFill>
          <a:ln w="12700">
            <a:miter lim="400000"/>
          </a:ln>
        </p:spPr>
        <p:txBody>
          <a:bodyPr lIns="14111" tIns="14111" rIns="14111" bIns="14111" anchor="ctr"/>
          <a:lstStyle/>
          <a:p>
            <a:pPr defTabSz="229305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Shape 521">
            <a:extLst>
              <a:ext uri="{FF2B5EF4-FFF2-40B4-BE49-F238E27FC236}">
                <a16:creationId xmlns:a16="http://schemas.microsoft.com/office/drawing/2014/main" id="{211C4A78-5F40-4E64-BBF2-B66BC2EC7718}"/>
              </a:ext>
            </a:extLst>
          </p:cNvPr>
          <p:cNvSpPr/>
          <p:nvPr/>
        </p:nvSpPr>
        <p:spPr>
          <a:xfrm>
            <a:off x="16999872" y="5497888"/>
            <a:ext cx="2466483" cy="2377324"/>
          </a:xfrm>
          <a:prstGeom prst="ellipse">
            <a:avLst/>
          </a:prstGeom>
          <a:solidFill>
            <a:srgbClr val="52A7F9"/>
          </a:solidFill>
          <a:ln w="12700">
            <a:miter lim="400000"/>
          </a:ln>
        </p:spPr>
        <p:txBody>
          <a:bodyPr lIns="14111" tIns="14111" rIns="14111" bIns="14111" anchor="ctr"/>
          <a:lstStyle/>
          <a:p>
            <a:pPr defTabSz="229305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" name="Shape 522">
            <a:extLst>
              <a:ext uri="{FF2B5EF4-FFF2-40B4-BE49-F238E27FC236}">
                <a16:creationId xmlns:a16="http://schemas.microsoft.com/office/drawing/2014/main" id="{204CC818-A6A7-4681-A8DF-4E832F160E65}"/>
              </a:ext>
            </a:extLst>
          </p:cNvPr>
          <p:cNvSpPr/>
          <p:nvPr/>
        </p:nvSpPr>
        <p:spPr>
          <a:xfrm>
            <a:off x="14662388" y="8446946"/>
            <a:ext cx="2357102" cy="2265803"/>
          </a:xfrm>
          <a:prstGeom prst="ellipse">
            <a:avLst/>
          </a:prstGeom>
          <a:solidFill>
            <a:srgbClr val="FC694D"/>
          </a:solidFill>
          <a:ln w="12700">
            <a:miter lim="400000"/>
          </a:ln>
        </p:spPr>
        <p:txBody>
          <a:bodyPr lIns="14111" tIns="14111" rIns="14111" bIns="14111" anchor="ctr"/>
          <a:lstStyle/>
          <a:p>
            <a:pPr defTabSz="229305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Shape 523">
            <a:extLst>
              <a:ext uri="{FF2B5EF4-FFF2-40B4-BE49-F238E27FC236}">
                <a16:creationId xmlns:a16="http://schemas.microsoft.com/office/drawing/2014/main" id="{9C7A2866-15AE-4BA6-BFFF-D784763B7DA8}"/>
              </a:ext>
            </a:extLst>
          </p:cNvPr>
          <p:cNvSpPr/>
          <p:nvPr/>
        </p:nvSpPr>
        <p:spPr>
          <a:xfrm>
            <a:off x="9930676" y="9916428"/>
            <a:ext cx="1827192" cy="1910158"/>
          </a:xfrm>
          <a:prstGeom prst="ellipse">
            <a:avLst/>
          </a:prstGeom>
          <a:solidFill>
            <a:srgbClr val="FDBE46"/>
          </a:solidFill>
          <a:ln w="12700">
            <a:miter lim="400000"/>
          </a:ln>
        </p:spPr>
        <p:txBody>
          <a:bodyPr lIns="14111" tIns="14111" rIns="14111" bIns="14111" anchor="ctr"/>
          <a:lstStyle/>
          <a:p>
            <a:pPr defTabSz="229305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" name="Shape 524">
            <a:extLst>
              <a:ext uri="{FF2B5EF4-FFF2-40B4-BE49-F238E27FC236}">
                <a16:creationId xmlns:a16="http://schemas.microsoft.com/office/drawing/2014/main" id="{954AC54D-34B1-44B0-839F-FA8BBBC7B9D1}"/>
              </a:ext>
            </a:extLst>
          </p:cNvPr>
          <p:cNvSpPr/>
          <p:nvPr/>
        </p:nvSpPr>
        <p:spPr>
          <a:xfrm>
            <a:off x="6559720" y="7545306"/>
            <a:ext cx="2131881" cy="2078751"/>
          </a:xfrm>
          <a:prstGeom prst="ellipse">
            <a:avLst/>
          </a:prstGeom>
          <a:solidFill>
            <a:srgbClr val="52A7F9"/>
          </a:solidFill>
          <a:ln w="12700">
            <a:miter lim="400000"/>
          </a:ln>
        </p:spPr>
        <p:txBody>
          <a:bodyPr lIns="14111" tIns="14111" rIns="14111" bIns="14111" anchor="ctr"/>
          <a:lstStyle/>
          <a:p>
            <a:pPr defTabSz="229305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" name="Shape 525">
            <a:extLst>
              <a:ext uri="{FF2B5EF4-FFF2-40B4-BE49-F238E27FC236}">
                <a16:creationId xmlns:a16="http://schemas.microsoft.com/office/drawing/2014/main" id="{9093E590-04EB-43B0-990D-3C5FCD5D0FD9}"/>
              </a:ext>
            </a:extLst>
          </p:cNvPr>
          <p:cNvSpPr/>
          <p:nvPr/>
        </p:nvSpPr>
        <p:spPr>
          <a:xfrm>
            <a:off x="15632521" y="3015026"/>
            <a:ext cx="1342739" cy="1136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111" tIns="14111" rIns="14111" bIns="14111" anchor="ctr">
            <a:spAutoFit/>
          </a:bodyPr>
          <a:lstStyle/>
          <a:p>
            <a:pPr defTabSz="229305">
              <a:defRPr sz="3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3600" dirty="0">
                <a:sym typeface="PingFang SC Semibold"/>
              </a:rPr>
              <a:t>智能工厂</a:t>
            </a:r>
            <a:endParaRPr dirty="0"/>
          </a:p>
        </p:txBody>
      </p:sp>
      <p:sp>
        <p:nvSpPr>
          <p:cNvPr id="85" name="Shape 526">
            <a:extLst>
              <a:ext uri="{FF2B5EF4-FFF2-40B4-BE49-F238E27FC236}">
                <a16:creationId xmlns:a16="http://schemas.microsoft.com/office/drawing/2014/main" id="{F38DDAE1-B91B-4D6E-A9D4-39FD7E67BAFD}"/>
              </a:ext>
            </a:extLst>
          </p:cNvPr>
          <p:cNvSpPr/>
          <p:nvPr/>
        </p:nvSpPr>
        <p:spPr>
          <a:xfrm>
            <a:off x="17561743" y="6118303"/>
            <a:ext cx="1342739" cy="1136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111" tIns="14111" rIns="14111" bIns="14111" anchor="ctr">
            <a:spAutoFit/>
          </a:bodyPr>
          <a:lstStyle/>
          <a:p>
            <a:pPr defTabSz="229305">
              <a:defRPr sz="3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3600" dirty="0">
                <a:sym typeface="PingFang SC Semibold"/>
              </a:rPr>
              <a:t>智能电网</a:t>
            </a:r>
            <a:endParaRPr dirty="0"/>
          </a:p>
        </p:txBody>
      </p:sp>
      <p:sp>
        <p:nvSpPr>
          <p:cNvPr id="86" name="Shape 527">
            <a:extLst>
              <a:ext uri="{FF2B5EF4-FFF2-40B4-BE49-F238E27FC236}">
                <a16:creationId xmlns:a16="http://schemas.microsoft.com/office/drawing/2014/main" id="{33EE8E27-FAAF-49C3-884C-EB8CB7C08E47}"/>
              </a:ext>
            </a:extLst>
          </p:cNvPr>
          <p:cNvSpPr/>
          <p:nvPr/>
        </p:nvSpPr>
        <p:spPr>
          <a:xfrm>
            <a:off x="15318919" y="8995432"/>
            <a:ext cx="1044042" cy="1136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111" tIns="14111" rIns="14111" bIns="14111" anchor="ctr">
            <a:spAutoFit/>
          </a:bodyPr>
          <a:lstStyle>
            <a:lvl1pPr defTabSz="229305">
              <a:defRPr sz="3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/>
              <a:t>自动驾驶</a:t>
            </a:r>
            <a:endParaRPr dirty="0"/>
          </a:p>
        </p:txBody>
      </p:sp>
      <p:sp>
        <p:nvSpPr>
          <p:cNvPr id="87" name="Shape 528">
            <a:extLst>
              <a:ext uri="{FF2B5EF4-FFF2-40B4-BE49-F238E27FC236}">
                <a16:creationId xmlns:a16="http://schemas.microsoft.com/office/drawing/2014/main" id="{826739E3-5A0F-44F6-9BDF-8A5090C932E5}"/>
              </a:ext>
            </a:extLst>
          </p:cNvPr>
          <p:cNvSpPr/>
          <p:nvPr/>
        </p:nvSpPr>
        <p:spPr>
          <a:xfrm>
            <a:off x="10172903" y="10303260"/>
            <a:ext cx="1342739" cy="1136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111" tIns="14111" rIns="14111" bIns="14111" anchor="ctr">
            <a:spAutoFit/>
          </a:bodyPr>
          <a:lstStyle>
            <a:lvl1pPr defTabSz="229305">
              <a:defRPr sz="3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/>
              <a:t>远程驾驶</a:t>
            </a:r>
            <a:endParaRPr dirty="0"/>
          </a:p>
        </p:txBody>
      </p:sp>
      <p:sp>
        <p:nvSpPr>
          <p:cNvPr id="88" name="Shape 529">
            <a:extLst>
              <a:ext uri="{FF2B5EF4-FFF2-40B4-BE49-F238E27FC236}">
                <a16:creationId xmlns:a16="http://schemas.microsoft.com/office/drawing/2014/main" id="{3C23EAD8-F073-4329-81D4-8C4FF3F30E18}"/>
              </a:ext>
            </a:extLst>
          </p:cNvPr>
          <p:cNvSpPr/>
          <p:nvPr/>
        </p:nvSpPr>
        <p:spPr>
          <a:xfrm>
            <a:off x="6899107" y="8016436"/>
            <a:ext cx="1531067" cy="1136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111" tIns="14111" rIns="14111" bIns="14111" anchor="ctr">
            <a:spAutoFit/>
          </a:bodyPr>
          <a:lstStyle/>
          <a:p>
            <a:pPr defTabSz="229305">
              <a:defRPr sz="3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dirty="0"/>
              <a:t>高清视频传输</a:t>
            </a:r>
            <a:endParaRPr dirty="0"/>
          </a:p>
        </p:txBody>
      </p:sp>
      <p:sp>
        <p:nvSpPr>
          <p:cNvPr id="89" name="Shape 530">
            <a:extLst>
              <a:ext uri="{FF2B5EF4-FFF2-40B4-BE49-F238E27FC236}">
                <a16:creationId xmlns:a16="http://schemas.microsoft.com/office/drawing/2014/main" id="{DEE8508C-82D2-43F6-B0B6-989DEF888AAF}"/>
              </a:ext>
            </a:extLst>
          </p:cNvPr>
          <p:cNvSpPr/>
          <p:nvPr/>
        </p:nvSpPr>
        <p:spPr>
          <a:xfrm>
            <a:off x="3757544" y="5232969"/>
            <a:ext cx="1416361" cy="1136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111" tIns="14111" rIns="14111" bIns="14111" anchor="ctr">
            <a:spAutoFit/>
          </a:bodyPr>
          <a:lstStyle/>
          <a:p>
            <a:pPr defTabSz="229305">
              <a:defRPr sz="3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dirty="0"/>
              <a:t>远程</a:t>
            </a:r>
            <a:endParaRPr lang="en-US" altLang="zh-CN" dirty="0"/>
          </a:p>
          <a:p>
            <a:pPr defTabSz="229305">
              <a:defRPr sz="3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dirty="0"/>
              <a:t>医疗</a:t>
            </a:r>
            <a:endParaRPr dirty="0"/>
          </a:p>
        </p:txBody>
      </p:sp>
      <p:sp>
        <p:nvSpPr>
          <p:cNvPr id="91" name="Rectangle 353">
            <a:extLst>
              <a:ext uri="{FF2B5EF4-FFF2-40B4-BE49-F238E27FC236}">
                <a16:creationId xmlns:a16="http://schemas.microsoft.com/office/drawing/2014/main" id="{DE83BBBD-43AC-4F65-8F76-A08C028A0771}"/>
              </a:ext>
            </a:extLst>
          </p:cNvPr>
          <p:cNvSpPr/>
          <p:nvPr/>
        </p:nvSpPr>
        <p:spPr>
          <a:xfrm>
            <a:off x="9365415" y="6300820"/>
            <a:ext cx="62482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5400" dirty="0">
                <a:solidFill>
                  <a:srgbClr val="FFFFFF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5G</a:t>
            </a:r>
            <a:endParaRPr lang="en-US" sz="5400" dirty="0"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sp>
        <p:nvSpPr>
          <p:cNvPr id="35" name="Shape 510">
            <a:extLst>
              <a:ext uri="{FF2B5EF4-FFF2-40B4-BE49-F238E27FC236}">
                <a16:creationId xmlns:a16="http://schemas.microsoft.com/office/drawing/2014/main" id="{22338F4A-2C37-4E3C-A37E-F6DA8310E862}"/>
              </a:ext>
            </a:extLst>
          </p:cNvPr>
          <p:cNvSpPr/>
          <p:nvPr/>
        </p:nvSpPr>
        <p:spPr>
          <a:xfrm>
            <a:off x="3839398" y="7755927"/>
            <a:ext cx="1598399" cy="1531054"/>
          </a:xfrm>
          <a:prstGeom prst="ellipse">
            <a:avLst/>
          </a:prstGeom>
          <a:solidFill>
            <a:srgbClr val="FDBE46"/>
          </a:solidFill>
          <a:ln w="12700">
            <a:miter lim="400000"/>
          </a:ln>
        </p:spPr>
        <p:txBody>
          <a:bodyPr lIns="14111" tIns="14111" rIns="14111" bIns="14111" anchor="ctr"/>
          <a:lstStyle/>
          <a:p>
            <a:pPr defTabSz="229305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Shape 511">
            <a:extLst>
              <a:ext uri="{FF2B5EF4-FFF2-40B4-BE49-F238E27FC236}">
                <a16:creationId xmlns:a16="http://schemas.microsoft.com/office/drawing/2014/main" id="{39319210-E70A-492F-A190-EFEF7B4A13B7}"/>
              </a:ext>
            </a:extLst>
          </p:cNvPr>
          <p:cNvSpPr/>
          <p:nvPr/>
        </p:nvSpPr>
        <p:spPr>
          <a:xfrm>
            <a:off x="3731016" y="7600335"/>
            <a:ext cx="1815161" cy="1842238"/>
          </a:xfrm>
          <a:prstGeom prst="ellipse">
            <a:avLst/>
          </a:prstGeom>
          <a:ln w="12700">
            <a:solidFill>
              <a:srgbClr val="24B885"/>
            </a:solidFill>
            <a:miter lim="400000"/>
          </a:ln>
        </p:spPr>
        <p:txBody>
          <a:bodyPr lIns="14111" tIns="14111" rIns="14111" bIns="14111" anchor="ctr"/>
          <a:lstStyle/>
          <a:p>
            <a:pPr defTabSz="229305">
              <a:defRPr sz="800"/>
            </a:pPr>
            <a:endParaRPr/>
          </a:p>
        </p:txBody>
      </p:sp>
      <p:sp>
        <p:nvSpPr>
          <p:cNvPr id="37" name="Shape 512">
            <a:extLst>
              <a:ext uri="{FF2B5EF4-FFF2-40B4-BE49-F238E27FC236}">
                <a16:creationId xmlns:a16="http://schemas.microsoft.com/office/drawing/2014/main" id="{C2119007-49A5-43DA-B65B-FF0FE7F5DF83}"/>
              </a:ext>
            </a:extLst>
          </p:cNvPr>
          <p:cNvSpPr/>
          <p:nvPr/>
        </p:nvSpPr>
        <p:spPr>
          <a:xfrm>
            <a:off x="3967088" y="8305244"/>
            <a:ext cx="1462514" cy="582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111" tIns="14111" rIns="14111" bIns="14111" anchor="ctr">
            <a:spAutoFit/>
          </a:bodyPr>
          <a:lstStyle/>
          <a:p>
            <a:pPr defTabSz="229305">
              <a:defRPr sz="3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en-US" altLang="zh-CN" dirty="0"/>
              <a:t>VR</a:t>
            </a:r>
            <a:endParaRPr dirty="0"/>
          </a:p>
        </p:txBody>
      </p:sp>
      <p:sp>
        <p:nvSpPr>
          <p:cNvPr id="41" name="Shape 517">
            <a:extLst>
              <a:ext uri="{FF2B5EF4-FFF2-40B4-BE49-F238E27FC236}">
                <a16:creationId xmlns:a16="http://schemas.microsoft.com/office/drawing/2014/main" id="{2027595C-3154-492B-A222-24BC98CDD2E7}"/>
              </a:ext>
            </a:extLst>
          </p:cNvPr>
          <p:cNvSpPr/>
          <p:nvPr/>
        </p:nvSpPr>
        <p:spPr>
          <a:xfrm>
            <a:off x="5340879" y="1961991"/>
            <a:ext cx="1826449" cy="1748255"/>
          </a:xfrm>
          <a:prstGeom prst="ellipse">
            <a:avLst/>
          </a:prstGeom>
          <a:ln w="12700">
            <a:solidFill>
              <a:srgbClr val="24B885"/>
            </a:solidFill>
            <a:miter lim="400000"/>
          </a:ln>
        </p:spPr>
        <p:txBody>
          <a:bodyPr lIns="14111" tIns="14111" rIns="14111" bIns="14111" anchor="ctr"/>
          <a:lstStyle/>
          <a:p>
            <a:pPr defTabSz="229305">
              <a:defRPr sz="800"/>
            </a:pPr>
            <a:endParaRPr/>
          </a:p>
        </p:txBody>
      </p:sp>
      <p:sp>
        <p:nvSpPr>
          <p:cNvPr id="42" name="Shape 522">
            <a:extLst>
              <a:ext uri="{FF2B5EF4-FFF2-40B4-BE49-F238E27FC236}">
                <a16:creationId xmlns:a16="http://schemas.microsoft.com/office/drawing/2014/main" id="{204CC818-A6A7-4681-A8DF-4E832F160E65}"/>
              </a:ext>
            </a:extLst>
          </p:cNvPr>
          <p:cNvSpPr/>
          <p:nvPr/>
        </p:nvSpPr>
        <p:spPr>
          <a:xfrm>
            <a:off x="5503957" y="2134761"/>
            <a:ext cx="1571974" cy="1476193"/>
          </a:xfrm>
          <a:prstGeom prst="ellipse">
            <a:avLst/>
          </a:prstGeom>
          <a:solidFill>
            <a:srgbClr val="FC694D"/>
          </a:solidFill>
          <a:ln w="12700">
            <a:miter lim="400000"/>
          </a:ln>
        </p:spPr>
        <p:txBody>
          <a:bodyPr lIns="14111" tIns="14111" rIns="14111" bIns="14111" anchor="ctr"/>
          <a:lstStyle/>
          <a:p>
            <a:pPr defTabSz="229305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" name="Shape 527">
            <a:extLst>
              <a:ext uri="{FF2B5EF4-FFF2-40B4-BE49-F238E27FC236}">
                <a16:creationId xmlns:a16="http://schemas.microsoft.com/office/drawing/2014/main" id="{33EE8E27-FAAF-49C3-884C-EB8CB7C08E47}"/>
              </a:ext>
            </a:extLst>
          </p:cNvPr>
          <p:cNvSpPr/>
          <p:nvPr/>
        </p:nvSpPr>
        <p:spPr>
          <a:xfrm>
            <a:off x="5692951" y="2580834"/>
            <a:ext cx="1191527" cy="582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111" tIns="14111" rIns="14111" bIns="14111" anchor="ctr">
            <a:spAutoFit/>
          </a:bodyPr>
          <a:lstStyle>
            <a:lvl1pPr defTabSz="229305">
              <a:defRPr sz="3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altLang="zh-CN" dirty="0"/>
              <a:t>AR</a:t>
            </a:r>
            <a:endParaRPr dirty="0"/>
          </a:p>
        </p:txBody>
      </p:sp>
      <p:sp>
        <p:nvSpPr>
          <p:cNvPr id="44" name="Shape 253"/>
          <p:cNvSpPr/>
          <p:nvPr/>
        </p:nvSpPr>
        <p:spPr>
          <a:xfrm>
            <a:off x="17596721" y="11551375"/>
            <a:ext cx="5915081" cy="60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7" indent="0">
              <a:defRPr sz="3600">
                <a:solidFill>
                  <a:srgbClr val="DBFEF2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30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高速率、低时延、高可靠、低功耗</a:t>
            </a:r>
            <a:endParaRPr sz="3000" dirty="0">
              <a:solidFill>
                <a:schemeClr val="bg1"/>
              </a:solidFill>
              <a:latin typeface="PingFang SC Medium" charset="-122"/>
              <a:ea typeface="PingFang SC Medium" charset="-122"/>
              <a:cs typeface="PingFang SC Medium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39381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1338791" y="558039"/>
            <a:ext cx="1524001" cy="50801"/>
          </a:xfrm>
          <a:prstGeom prst="roundRect">
            <a:avLst>
              <a:gd name="adj" fmla="val 50000"/>
            </a:avLst>
          </a:prstGeom>
          <a:solidFill>
            <a:srgbClr val="24B88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166"/>
          <p:cNvSpPr/>
          <p:nvPr/>
        </p:nvSpPr>
        <p:spPr>
          <a:xfrm>
            <a:off x="1287993" y="669709"/>
            <a:ext cx="21808015" cy="84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821531">
              <a:defRPr sz="4000">
                <a:solidFill>
                  <a:srgbClr val="24B986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rPr lang="zh-CN" altLang="en-US" dirty="0">
                <a:solidFill>
                  <a:srgbClr val="7CF5A2"/>
                </a:solidFill>
                <a:latin typeface="PingFang SC" charset="-122"/>
                <a:ea typeface="PingFang SC" charset="-122"/>
                <a:cs typeface="PingFang SC" charset="-122"/>
              </a:rPr>
              <a:t>试点城市（</a:t>
            </a:r>
            <a:r>
              <a:rPr lang="en-US" altLang="zh-CN" dirty="0">
                <a:solidFill>
                  <a:srgbClr val="7CF5A2"/>
                </a:solidFill>
                <a:latin typeface="PingFang SC" charset="-122"/>
                <a:ea typeface="PingFang SC" charset="-122"/>
                <a:cs typeface="PingFang SC" charset="-122"/>
              </a:rPr>
              <a:t>4</a:t>
            </a:r>
            <a:r>
              <a:rPr lang="zh-CN" altLang="en-US" dirty="0">
                <a:solidFill>
                  <a:srgbClr val="7CF5A2"/>
                </a:solidFill>
                <a:latin typeface="PingFang SC" charset="-122"/>
                <a:ea typeface="PingFang SC" charset="-122"/>
                <a:cs typeface="PingFang SC" charset="-122"/>
              </a:rPr>
              <a:t>月</a:t>
            </a:r>
            <a:r>
              <a:rPr lang="en-US" altLang="zh-CN" dirty="0">
                <a:solidFill>
                  <a:srgbClr val="7CF5A2"/>
                </a:solidFill>
                <a:latin typeface="PingFang SC" charset="-122"/>
                <a:ea typeface="PingFang SC" charset="-122"/>
                <a:cs typeface="PingFang SC" charset="-122"/>
              </a:rPr>
              <a:t>11</a:t>
            </a:r>
            <a:r>
              <a:rPr lang="zh-CN" altLang="en-US" dirty="0">
                <a:solidFill>
                  <a:srgbClr val="7CF5A2"/>
                </a:solidFill>
                <a:latin typeface="PingFang SC" charset="-122"/>
                <a:ea typeface="PingFang SC" charset="-122"/>
                <a:cs typeface="PingFang SC" charset="-122"/>
              </a:rPr>
              <a:t>日）</a:t>
            </a:r>
          </a:p>
          <a:p>
            <a:endParaRPr lang="zh-CN" altLang="en-US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grpSp>
        <p:nvGrpSpPr>
          <p:cNvPr id="45" name="Group 59">
            <a:extLst>
              <a:ext uri="{FF2B5EF4-FFF2-40B4-BE49-F238E27FC236}">
                <a16:creationId xmlns:a16="http://schemas.microsoft.com/office/drawing/2014/main" id="{B826344E-475C-4F88-9E18-765060019E5D}"/>
              </a:ext>
            </a:extLst>
          </p:cNvPr>
          <p:cNvGrpSpPr/>
          <p:nvPr/>
        </p:nvGrpSpPr>
        <p:grpSpPr>
          <a:xfrm>
            <a:off x="3173365" y="3703692"/>
            <a:ext cx="3789769" cy="828363"/>
            <a:chOff x="15824233" y="2888882"/>
            <a:chExt cx="3789769" cy="828363"/>
          </a:xfrm>
        </p:grpSpPr>
        <p:sp>
          <p:nvSpPr>
            <p:cNvPr id="46" name="Rectangle 65">
              <a:extLst>
                <a:ext uri="{FF2B5EF4-FFF2-40B4-BE49-F238E27FC236}">
                  <a16:creationId xmlns:a16="http://schemas.microsoft.com/office/drawing/2014/main" id="{9BEB06AE-5578-48DA-BE6D-B16A3877517C}"/>
                </a:ext>
              </a:extLst>
            </p:cNvPr>
            <p:cNvSpPr/>
            <p:nvPr/>
          </p:nvSpPr>
          <p:spPr>
            <a:xfrm>
              <a:off x="15824233" y="2888882"/>
              <a:ext cx="3789769" cy="828000"/>
            </a:xfrm>
            <a:prstGeom prst="rect">
              <a:avLst/>
            </a:prstGeom>
            <a:solidFill>
              <a:srgbClr val="01B279">
                <a:alpha val="50196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E0F4DF94-C7EE-40A3-AF1C-2A1B9C248CCE}"/>
                </a:ext>
              </a:extLst>
            </p:cNvPr>
            <p:cNvSpPr/>
            <p:nvPr/>
          </p:nvSpPr>
          <p:spPr>
            <a:xfrm>
              <a:off x="15824233" y="2918653"/>
              <a:ext cx="3774436" cy="798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dirty="0">
                  <a:solidFill>
                    <a:schemeClr val="bg1"/>
                  </a:solidFill>
                  <a:latin typeface="PingFang SC Light" charset="-122"/>
                  <a:ea typeface="PingFang SC Light" charset="-122"/>
                  <a:cs typeface="PingFang SC Light" charset="-122"/>
                </a:rPr>
                <a:t>中国移动</a:t>
              </a:r>
              <a:endParaRPr lang="en-US" sz="3600" i="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endParaRPr>
            </a:p>
          </p:txBody>
        </p:sp>
      </p:grpSp>
      <p:grpSp>
        <p:nvGrpSpPr>
          <p:cNvPr id="48" name="Group 59">
            <a:extLst>
              <a:ext uri="{FF2B5EF4-FFF2-40B4-BE49-F238E27FC236}">
                <a16:creationId xmlns:a16="http://schemas.microsoft.com/office/drawing/2014/main" id="{34F96DC6-2A98-4915-B3A1-5D1576CEB9A3}"/>
              </a:ext>
            </a:extLst>
          </p:cNvPr>
          <p:cNvGrpSpPr/>
          <p:nvPr/>
        </p:nvGrpSpPr>
        <p:grpSpPr>
          <a:xfrm>
            <a:off x="3180005" y="6080106"/>
            <a:ext cx="3789769" cy="828363"/>
            <a:chOff x="15824233" y="2888882"/>
            <a:chExt cx="3789769" cy="828363"/>
          </a:xfrm>
        </p:grpSpPr>
        <p:sp>
          <p:nvSpPr>
            <p:cNvPr id="49" name="Rectangle 65">
              <a:extLst>
                <a:ext uri="{FF2B5EF4-FFF2-40B4-BE49-F238E27FC236}">
                  <a16:creationId xmlns:a16="http://schemas.microsoft.com/office/drawing/2014/main" id="{B6589B5B-CB0C-4A97-BE10-BE84444CA63D}"/>
                </a:ext>
              </a:extLst>
            </p:cNvPr>
            <p:cNvSpPr/>
            <p:nvPr/>
          </p:nvSpPr>
          <p:spPr>
            <a:xfrm>
              <a:off x="15824233" y="2888882"/>
              <a:ext cx="3789769" cy="828000"/>
            </a:xfrm>
            <a:prstGeom prst="rect">
              <a:avLst/>
            </a:prstGeom>
            <a:solidFill>
              <a:srgbClr val="01B279">
                <a:alpha val="50196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70054321-7BA2-4E57-ADCF-629D9A8E979F}"/>
                </a:ext>
              </a:extLst>
            </p:cNvPr>
            <p:cNvSpPr/>
            <p:nvPr/>
          </p:nvSpPr>
          <p:spPr>
            <a:xfrm>
              <a:off x="15824233" y="2918653"/>
              <a:ext cx="3774436" cy="798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dirty="0">
                  <a:solidFill>
                    <a:schemeClr val="bg1"/>
                  </a:solidFill>
                  <a:latin typeface="PingFang SC Light" charset="-122"/>
                  <a:ea typeface="PingFang SC Light" charset="-122"/>
                  <a:cs typeface="PingFang SC Light" charset="-122"/>
                </a:rPr>
                <a:t>中国电信</a:t>
              </a:r>
              <a:endParaRPr lang="en-US" sz="3600" i="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endParaRPr>
            </a:p>
          </p:txBody>
        </p:sp>
      </p:grpSp>
      <p:grpSp>
        <p:nvGrpSpPr>
          <p:cNvPr id="51" name="Group 59">
            <a:extLst>
              <a:ext uri="{FF2B5EF4-FFF2-40B4-BE49-F238E27FC236}">
                <a16:creationId xmlns:a16="http://schemas.microsoft.com/office/drawing/2014/main" id="{B04B35E9-9ECE-4EE7-A490-F28C4FA734AA}"/>
              </a:ext>
            </a:extLst>
          </p:cNvPr>
          <p:cNvGrpSpPr/>
          <p:nvPr/>
        </p:nvGrpSpPr>
        <p:grpSpPr>
          <a:xfrm>
            <a:off x="3180005" y="8419400"/>
            <a:ext cx="3789769" cy="828363"/>
            <a:chOff x="15824233" y="2888882"/>
            <a:chExt cx="3789769" cy="828363"/>
          </a:xfrm>
        </p:grpSpPr>
        <p:sp>
          <p:nvSpPr>
            <p:cNvPr id="52" name="Rectangle 65">
              <a:extLst>
                <a:ext uri="{FF2B5EF4-FFF2-40B4-BE49-F238E27FC236}">
                  <a16:creationId xmlns:a16="http://schemas.microsoft.com/office/drawing/2014/main" id="{0FD13AD3-818B-4E86-8B77-3F0E16E11737}"/>
                </a:ext>
              </a:extLst>
            </p:cNvPr>
            <p:cNvSpPr/>
            <p:nvPr/>
          </p:nvSpPr>
          <p:spPr>
            <a:xfrm>
              <a:off x="15824233" y="2888882"/>
              <a:ext cx="3789769" cy="828000"/>
            </a:xfrm>
            <a:prstGeom prst="rect">
              <a:avLst/>
            </a:prstGeom>
            <a:solidFill>
              <a:srgbClr val="01B279">
                <a:alpha val="50196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BDC3BC17-35E2-4FEE-B6B4-AA8D0221D64A}"/>
                </a:ext>
              </a:extLst>
            </p:cNvPr>
            <p:cNvSpPr/>
            <p:nvPr/>
          </p:nvSpPr>
          <p:spPr>
            <a:xfrm>
              <a:off x="15824233" y="2918653"/>
              <a:ext cx="3774436" cy="798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dirty="0">
                  <a:solidFill>
                    <a:schemeClr val="bg1"/>
                  </a:solidFill>
                  <a:latin typeface="PingFang SC Light" charset="-122"/>
                  <a:ea typeface="PingFang SC Light" charset="-122"/>
                  <a:cs typeface="PingFang SC Light" charset="-122"/>
                </a:rPr>
                <a:t>中国联通</a:t>
              </a:r>
              <a:endParaRPr lang="en-US" sz="3600" i="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endParaRPr>
            </a:p>
          </p:txBody>
        </p:sp>
      </p:grpSp>
      <p:sp>
        <p:nvSpPr>
          <p:cNvPr id="55" name="Rectangle 39">
            <a:extLst>
              <a:ext uri="{FF2B5EF4-FFF2-40B4-BE49-F238E27FC236}">
                <a16:creationId xmlns:a16="http://schemas.microsoft.com/office/drawing/2014/main" id="{F772A36A-CE11-4936-AA83-193AD2F5AC01}"/>
              </a:ext>
            </a:extLst>
          </p:cNvPr>
          <p:cNvSpPr/>
          <p:nvPr/>
        </p:nvSpPr>
        <p:spPr>
          <a:xfrm>
            <a:off x="7459886" y="3694855"/>
            <a:ext cx="8204593" cy="7985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武汉、广州、上海、杭州、苏州</a:t>
            </a:r>
            <a:endParaRPr lang="en-US" sz="2800" b="0" i="0" kern="1200" dirty="0">
              <a:solidFill>
                <a:schemeClr val="bg1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sp>
        <p:nvSpPr>
          <p:cNvPr id="56" name="Rectangle 39">
            <a:extLst>
              <a:ext uri="{FF2B5EF4-FFF2-40B4-BE49-F238E27FC236}">
                <a16:creationId xmlns:a16="http://schemas.microsoft.com/office/drawing/2014/main" id="{4A706DC0-5AB8-4E29-B2CF-FB8532945FD0}"/>
              </a:ext>
            </a:extLst>
          </p:cNvPr>
          <p:cNvSpPr/>
          <p:nvPr/>
        </p:nvSpPr>
        <p:spPr>
          <a:xfrm>
            <a:off x="7459885" y="6121892"/>
            <a:ext cx="8204593" cy="7985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兰州、苏州、深圳、雄安、上海、成都</a:t>
            </a:r>
            <a:endParaRPr lang="en-US" sz="2800" b="0" i="0" kern="1200" dirty="0">
              <a:solidFill>
                <a:schemeClr val="bg1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sp>
        <p:nvSpPr>
          <p:cNvPr id="57" name="Rectangle 39">
            <a:extLst>
              <a:ext uri="{FF2B5EF4-FFF2-40B4-BE49-F238E27FC236}">
                <a16:creationId xmlns:a16="http://schemas.microsoft.com/office/drawing/2014/main" id="{C8525A20-7265-497B-9A48-7C4A191E3BA1}"/>
              </a:ext>
            </a:extLst>
          </p:cNvPr>
          <p:cNvSpPr/>
          <p:nvPr/>
        </p:nvSpPr>
        <p:spPr>
          <a:xfrm>
            <a:off x="7459886" y="8458850"/>
            <a:ext cx="6236659" cy="7985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>
                <a:solidFill>
                  <a:schemeClr val="bg1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广州、成都、上海、重庆、贵阳、郑州、福州、青岛、天津、杭州、沈阳、北京、雄安、武汉、南京、深圳”</a:t>
            </a:r>
            <a:endParaRPr lang="en-US" sz="2800" b="0" i="0" kern="1200" dirty="0">
              <a:solidFill>
                <a:schemeClr val="bg1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C9CFBC-3611-4AF6-85F2-463DBC71C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738" y="3636371"/>
            <a:ext cx="8364472" cy="64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0922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50"/>
          <p:cNvSpPr/>
          <p:nvPr/>
        </p:nvSpPr>
        <p:spPr>
          <a:xfrm>
            <a:off x="2523601" y="3821666"/>
            <a:ext cx="6534140" cy="7332122"/>
          </a:xfrm>
          <a:prstGeom prst="rect">
            <a:avLst/>
          </a:prstGeom>
          <a:solidFill>
            <a:srgbClr val="01B279">
              <a:alpha val="2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9" name="Oval 352"/>
          <p:cNvSpPr/>
          <p:nvPr/>
        </p:nvSpPr>
        <p:spPr>
          <a:xfrm>
            <a:off x="4274309" y="6871803"/>
            <a:ext cx="2970362" cy="2987404"/>
          </a:xfrm>
          <a:prstGeom prst="ellipse">
            <a:avLst/>
          </a:prstGeom>
          <a:solidFill>
            <a:srgbClr val="01B27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sp>
        <p:nvSpPr>
          <p:cNvPr id="17" name="Rectangle 353"/>
          <p:cNvSpPr/>
          <p:nvPr/>
        </p:nvSpPr>
        <p:spPr>
          <a:xfrm>
            <a:off x="2666567" y="5227341"/>
            <a:ext cx="62482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5400" dirty="0">
                <a:solidFill>
                  <a:srgbClr val="FFFFFF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5G+</a:t>
            </a:r>
            <a:r>
              <a:rPr lang="zh-CN" altLang="en-US" sz="5400" dirty="0">
                <a:solidFill>
                  <a:srgbClr val="FFFFFF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医疗</a:t>
            </a:r>
            <a:endParaRPr lang="en-US" sz="5400" dirty="0"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6DFCFC7-35CD-4784-AADE-386426EDC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75" y="7578064"/>
            <a:ext cx="1530429" cy="1574881"/>
          </a:xfrm>
          <a:prstGeom prst="rect">
            <a:avLst/>
          </a:prstGeom>
        </p:spPr>
      </p:pic>
      <p:sp>
        <p:nvSpPr>
          <p:cNvPr id="7" name="Rectangle 17"/>
          <p:cNvSpPr/>
          <p:nvPr/>
        </p:nvSpPr>
        <p:spPr>
          <a:xfrm>
            <a:off x="10808449" y="4556072"/>
            <a:ext cx="12187738" cy="511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 algn="l">
              <a:lnSpc>
                <a:spcPts val="4000"/>
              </a:lnSpc>
              <a:spcAft>
                <a:spcPts val="4800"/>
              </a:spcAft>
              <a:buFontTx/>
              <a:buAutoNum type="arabicPeriod"/>
            </a:pPr>
            <a:r>
              <a:rPr lang="en-US" altLang="zh-CN" sz="4800" dirty="0">
                <a:solidFill>
                  <a:schemeClr val="tx2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5G</a:t>
            </a:r>
            <a:r>
              <a:rPr lang="zh-CN" altLang="en-US" sz="4800" dirty="0">
                <a:solidFill>
                  <a:schemeClr val="tx2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介绍</a:t>
            </a:r>
            <a:endParaRPr lang="en-US" altLang="zh-CN" sz="4800" dirty="0">
              <a:solidFill>
                <a:schemeClr val="tx2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  <a:p>
            <a:pPr marL="914400" indent="-914400" algn="l">
              <a:lnSpc>
                <a:spcPts val="4000"/>
              </a:lnSpc>
              <a:spcAft>
                <a:spcPts val="4800"/>
              </a:spcAft>
              <a:buFontTx/>
              <a:buAutoNum type="arabicPeriod"/>
            </a:pPr>
            <a:endParaRPr lang="en-US" altLang="zh-CN" sz="4800" dirty="0">
              <a:solidFill>
                <a:srgbClr val="5BB986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  <a:p>
            <a:pPr marL="914400" indent="-914400" algn="l">
              <a:lnSpc>
                <a:spcPts val="4000"/>
              </a:lnSpc>
              <a:spcAft>
                <a:spcPts val="4800"/>
              </a:spcAft>
              <a:buFontTx/>
              <a:buAutoNum type="arabicPeriod"/>
            </a:pPr>
            <a:r>
              <a:rPr lang="en-US" altLang="zh-CN" sz="4800" dirty="0">
                <a:solidFill>
                  <a:srgbClr val="5BB986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5G</a:t>
            </a:r>
            <a:r>
              <a:rPr lang="zh-CN" altLang="en-US" sz="4800" dirty="0">
                <a:solidFill>
                  <a:srgbClr val="5BB986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对医疗行业的影响</a:t>
            </a:r>
            <a:endParaRPr lang="en-US" altLang="zh-CN" sz="4800" dirty="0">
              <a:solidFill>
                <a:srgbClr val="5BB986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  <a:p>
            <a:pPr marL="914400" indent="-914400" algn="l">
              <a:lnSpc>
                <a:spcPts val="4000"/>
              </a:lnSpc>
              <a:spcAft>
                <a:spcPts val="4800"/>
              </a:spcAft>
              <a:buFontTx/>
              <a:buAutoNum type="arabicPeriod"/>
            </a:pPr>
            <a:endParaRPr lang="en-US" altLang="zh-CN" sz="4800" dirty="0">
              <a:solidFill>
                <a:schemeClr val="tx2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  <a:p>
            <a:pPr marL="914400" indent="-914400" algn="l">
              <a:lnSpc>
                <a:spcPts val="4000"/>
              </a:lnSpc>
              <a:spcAft>
                <a:spcPts val="4800"/>
              </a:spcAft>
              <a:buFontTx/>
              <a:buAutoNum type="arabicPeriod"/>
            </a:pPr>
            <a:r>
              <a:rPr lang="zh-CN" altLang="en-US" sz="4800" dirty="0">
                <a:solidFill>
                  <a:schemeClr val="tx2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参考文章</a:t>
            </a:r>
            <a:endParaRPr lang="en-US" altLang="zh-CN" sz="4800" dirty="0">
              <a:solidFill>
                <a:schemeClr val="tx2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08400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20044</TotalTime>
  <Words>1386</Words>
  <Application>Microsoft Office PowerPoint</Application>
  <PresentationFormat>自定义</PresentationFormat>
  <Paragraphs>174</Paragraphs>
  <Slides>13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Helvetica Light</vt:lpstr>
      <vt:lpstr>Helvetica Neue</vt:lpstr>
      <vt:lpstr>PingFang SC</vt:lpstr>
      <vt:lpstr>PingFang SC Light</vt:lpstr>
      <vt:lpstr>PingFang SC Medium</vt:lpstr>
      <vt:lpstr>PingFang SC Regular</vt:lpstr>
      <vt:lpstr>PingFang SC Semibold</vt:lpstr>
      <vt:lpstr>微软雅黑</vt:lpstr>
      <vt:lpstr>Calibri</vt:lpstr>
      <vt:lpstr>Helvetica</vt:lpstr>
      <vt:lpstr>White</vt:lpstr>
      <vt:lpstr>5G +  医疗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神策数据零售行业数据驱动实践</dc:title>
  <dc:creator>admin</dc:creator>
  <cp:lastModifiedBy>admin</cp:lastModifiedBy>
  <cp:revision>510</cp:revision>
  <cp:lastPrinted>2018-03-20T13:05:58Z</cp:lastPrinted>
  <dcterms:modified xsi:type="dcterms:W3CDTF">2019-04-19T01:23:12Z</dcterms:modified>
</cp:coreProperties>
</file>